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7" r:id="rId3"/>
    <p:sldId id="257" r:id="rId4"/>
    <p:sldId id="281" r:id="rId5"/>
    <p:sldId id="282" r:id="rId6"/>
    <p:sldId id="276" r:id="rId7"/>
    <p:sldId id="280" r:id="rId8"/>
    <p:sldId id="279" r:id="rId9"/>
    <p:sldId id="266" r:id="rId10"/>
    <p:sldId id="271" r:id="rId11"/>
    <p:sldId id="268" r:id="rId12"/>
    <p:sldId id="267" r:id="rId13"/>
    <p:sldId id="258" r:id="rId14"/>
    <p:sldId id="259" r:id="rId15"/>
    <p:sldId id="260" r:id="rId16"/>
    <p:sldId id="264" r:id="rId17"/>
    <p:sldId id="261" r:id="rId18"/>
    <p:sldId id="262" r:id="rId19"/>
    <p:sldId id="263" r:id="rId20"/>
    <p:sldId id="274" r:id="rId21"/>
    <p:sldId id="272" r:id="rId22"/>
    <p:sldId id="275" r:id="rId23"/>
    <p:sldId id="278" r:id="rId24"/>
    <p:sldId id="283" r:id="rId25"/>
    <p:sldId id="291" r:id="rId26"/>
    <p:sldId id="292" r:id="rId2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3" autoAdjust="0"/>
    <p:restoredTop sz="94660"/>
  </p:normalViewPr>
  <p:slideViewPr>
    <p:cSldViewPr snapToGrid="0">
      <p:cViewPr varScale="1">
        <p:scale>
          <a:sx n="86" d="100"/>
          <a:sy n="86" d="100"/>
        </p:scale>
        <p:origin x="59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AA9D6F-96D2-48E0-AE7D-6AFFC02AF2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A1FB5DC-F9EE-4F7D-B074-4E714CC453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A9A060D-DAA4-464A-AAF9-37B5FD329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0616-ED88-4901-8ED8-D3B8409DB909}" type="datetimeFigureOut">
              <a:rPr lang="pl-PL" smtClean="0"/>
              <a:t>16.02.2022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2D5FA65-943E-4C11-9145-DCA2A32D6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7288FB4-6C74-4E30-B27D-D67A3B93F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85B8-F6A0-4449-8D7C-DCDD83F5A0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3905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5A0448-AB46-492A-A1F0-9160BABBB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0454BB6-B87B-4BB3-BBD7-766C7531F3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0F35B4B-F33B-4242-9E3C-D02A6FB4C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0616-ED88-4901-8ED8-D3B8409DB909}" type="datetimeFigureOut">
              <a:rPr lang="pl-PL" smtClean="0"/>
              <a:t>16.02.2022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5786B7A-DAC2-4790-BB91-1423A3F55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1FFFC6A-6BB1-4F3F-9776-2D103FD35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85B8-F6A0-4449-8D7C-DCDD83F5A0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3873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73AB34B-5DBF-4BE1-9325-83E57CB069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9229430-8BB7-4A6B-A0A9-1CB4B5FA3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5360C6A-1630-4D6B-BB92-6F9603E05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0616-ED88-4901-8ED8-D3B8409DB909}" type="datetimeFigureOut">
              <a:rPr lang="pl-PL" smtClean="0"/>
              <a:t>16.02.2022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0FE7B32-B51A-4FD3-B71A-C94131A94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1870C9B-77D2-40AE-8C61-39324354A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85B8-F6A0-4449-8D7C-DCDD83F5A0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0580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52B51A-6ABC-45B5-8D91-8D8673886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0A25DB-222B-476E-8CBB-E1F1F0A76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0687B01-D92B-4A45-9B5C-BBC83EB8F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0616-ED88-4901-8ED8-D3B8409DB909}" type="datetimeFigureOut">
              <a:rPr lang="pl-PL" smtClean="0"/>
              <a:t>16.02.2022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3BCD209-DD67-4A3D-BC35-9D6D07DAA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53ABC9D-49E5-41CE-AFFA-D50158D92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85B8-F6A0-4449-8D7C-DCDD83F5A0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244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B7BE53-5260-4325-8C52-62728AC5C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B5B3F68-23C5-403E-9D39-FA283C6F7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A0CD493-A0B5-4E2F-B2DA-C72A7D335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0616-ED88-4901-8ED8-D3B8409DB909}" type="datetimeFigureOut">
              <a:rPr lang="pl-PL" smtClean="0"/>
              <a:t>16.02.2022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28261B1-DEF4-421D-B795-A167E48D0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A3C654A-4C21-45C6-BBCA-ACCF0C3FE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85B8-F6A0-4449-8D7C-DCDD83F5A0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2509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CCE90A-CA84-42CE-A171-4C97F87A5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53D4F8-4898-4979-80C6-CBFAB2FEDD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C80AFE4-21E8-49BC-B78E-16AD610B6D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7771802-7605-404F-B412-575AF91E9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0616-ED88-4901-8ED8-D3B8409DB909}" type="datetimeFigureOut">
              <a:rPr lang="pl-PL" smtClean="0"/>
              <a:t>16.02.2022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8B9ED7C-05D8-4D38-BA2A-796E85709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610F14C-01F7-4501-91F1-C19F3C3C7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85B8-F6A0-4449-8D7C-DCDD83F5A0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3523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302034-EC68-43A6-ADF2-FF01C78E6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772FD87-4B54-437F-94F3-272124CA0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56FE72E-0290-473D-9180-8B883DF5BA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E73B5E4-396E-42F7-8511-31E867CA17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F0EB640-C99E-4521-9306-E715054007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96AF278-A064-4C14-9FF3-7019AF4D2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0616-ED88-4901-8ED8-D3B8409DB909}" type="datetimeFigureOut">
              <a:rPr lang="pl-PL" smtClean="0"/>
              <a:t>16.02.2022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53823B62-BD4C-4B0F-B945-6988C2BF8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20714752-D7A4-48B4-B596-58BB4954F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85B8-F6A0-4449-8D7C-DCDD83F5A0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4680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ABB6D5-317B-4336-BA43-2CAB4BBB3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23A0843-2D7A-4566-9131-7019281FD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0616-ED88-4901-8ED8-D3B8409DB909}" type="datetimeFigureOut">
              <a:rPr lang="pl-PL" smtClean="0"/>
              <a:t>16.02.2022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E62806E-FBC3-460C-85DB-D9476817D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AD9415A-EC31-400D-8A86-77E59EFD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85B8-F6A0-4449-8D7C-DCDD83F5A0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7175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7C32C04-8BB6-4660-A6EA-98DEE31C4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0616-ED88-4901-8ED8-D3B8409DB909}" type="datetimeFigureOut">
              <a:rPr lang="pl-PL" smtClean="0"/>
              <a:t>16.02.2022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902658B2-5A59-4432-8EA4-43CFC5D16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D1765F5-3951-473F-9037-B5D225910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85B8-F6A0-4449-8D7C-DCDD83F5A0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5744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B90073-437C-4140-8311-49E1DA6DA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1A41C7-09EF-4D46-B4F4-874510FCC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5CA4B03-7FEB-4BC9-802C-D2F7522A5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52779D1-9B7A-45D3-8D3A-D2AFBD2AE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0616-ED88-4901-8ED8-D3B8409DB909}" type="datetimeFigureOut">
              <a:rPr lang="pl-PL" smtClean="0"/>
              <a:t>16.02.2022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A87D463-F90C-4FB5-9319-E4E8B5846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C91FE4B-4223-4294-821A-1B0ACAB87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85B8-F6A0-4449-8D7C-DCDD83F5A0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34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8B09AC-7785-4BA6-A900-3FEE5B392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66B47CD-FC9E-4CAA-883A-B287D764A5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9E105F9-132F-47D0-9FD6-5F2DAE6A8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48D1CB0-101D-451C-97D9-46C810D07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0616-ED88-4901-8ED8-D3B8409DB909}" type="datetimeFigureOut">
              <a:rPr lang="pl-PL" smtClean="0"/>
              <a:t>16.02.2022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DBA33B8-09DB-405C-84FD-6DD134303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98DF444-1588-40C6-8721-C7B1221E2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85B8-F6A0-4449-8D7C-DCDD83F5A0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6426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A529AD5-0422-405F-AF68-4FB4AC5FD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2B4438C-852B-488F-BCAE-F2C51F75B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3EA2FB1-E820-4E75-B9D6-C618B3AC95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60616-ED88-4901-8ED8-D3B8409DB909}" type="datetimeFigureOut">
              <a:rPr lang="pl-PL" smtClean="0"/>
              <a:t>16.02.2022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B292EAE-5A04-473A-A15B-F4855EEE8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2804068-229B-436F-8621-07EB04CFC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085B8-F6A0-4449-8D7C-DCDD83F5A0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532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vdg.pl/pl/portal/aktualnosci/polityka/item/5819-te-postanowienia-godza-w-wizerunek-polski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ochenblatt.pl/pl/eine-besinnung-gab-es-nicht/" TargetMode="External"/><Relationship Id="rId2" Type="http://schemas.openxmlformats.org/officeDocument/2006/relationships/hyperlink" Target="https://vdg.pl/pl/portal/aktualnosci/polityka/item/5830-istota-demokracji-jest-poszanowanie-praw-mniejszosc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ssiedlerbeauftragter.de/SharedDocs/kurzmeldungen/Webs/AUSB/DE/2022/20220128-polen.html?fbclid=IwAR1HjrXeP8jJYMHcfnJjhdcyTZ8K7mKD8owRp5_MrV_-QQOwt_eofUCH5wk" TargetMode="External"/><Relationship Id="rId2" Type="http://schemas.openxmlformats.org/officeDocument/2006/relationships/hyperlink" Target="http://wochenblatt.pl/pl/das-ist-erschreckend/?fbclid=IwAR0LO4ckU35ldHQQHM65J2APwzHU8Bf3b75JIMCclfCwUWYx-P8s45sYGh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hyperlink" Target="https://vdg.pl/pl/portal/aktualnosci/polityka/item/5825-mniejszosc-nie-moze-stac-sie-zakladnikiem-polityki-miedzyrzadowej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vdg.pl/pl/portal/aktualnosci/polityka/item/5829-niemieccy-parlamentarzysci-w-obronie-mniejszosci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ziennikustaw.gov.pl/D2022000027601.pdf" TargetMode="External"/><Relationship Id="rId2" Type="http://schemas.openxmlformats.org/officeDocument/2006/relationships/hyperlink" Target="https://vdg.pl/pl/portal/aktualnosci/polityka/item/5834-jezyk-niemiecki-jako-jezyk-mniejszosci-skarga-znssk-w-polsce-do-rady-europ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vdg.pl/pl/portal/aktualnosci/polityka/item/5835-kto-szkodzi-edukacji-mlodego-pokolenia-szkodzi-przyszlym-pokoleniom" TargetMode="External"/><Relationship Id="rId2" Type="http://schemas.openxmlformats.org/officeDocument/2006/relationships/hyperlink" Target="https://vdg.pl/pl/portal/aktualnosci/polityka/item/5833-znssk-wobec-prawnej-dyskryminacji-m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hyperlink" Target="https://www.aussiedlerbeauftragter.de/SharedDocs/kurzmeldungen/Webs/AUSB/DE/2022/20220210-polen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vdg.pl/images/Bogna_/Schreiben_des_VdG_in_Polen_angesichts_der_gesetzlichen_Diskriminisrung_der_DMi_07.02.2022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https://www.facebook.com/hashtag/niemamowy" TargetMode="External"/><Relationship Id="rId7" Type="http://schemas.openxmlformats.org/officeDocument/2006/relationships/image" Target="../media/image1.jpg"/><Relationship Id="rId2" Type="http://schemas.openxmlformats.org/officeDocument/2006/relationships/hyperlink" Target="https://vdg.pl/pl/portal/aktualnosci/polityka/item/5797-podpisz-petycj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ussiedlerbeauftragter.de/SharedDocs/kurzmeldungen/Webs/AUSB/DE/2022/20220210-polen.html" TargetMode="External"/><Relationship Id="rId5" Type="http://schemas.openxmlformats.org/officeDocument/2006/relationships/hyperlink" Target="https://vdg.pl/pl/portal/aktualnosci/mlodziez/item/5807-niemamowy-sprachlos-milczacy-protest-mlodziezy" TargetMode="External"/><Relationship Id="rId4" Type="http://schemas.openxmlformats.org/officeDocument/2006/relationships/hyperlink" Target="https://www.facebook.com/hashtag/sprachlos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vdg.pl/pl/portal/aktualnosci/polityka/item/5836-rada-europy-komitet-ekspertow-zaniepokojony-decyzjami-ze-szkoda-dla-lekcji-jezyka-niemieckiego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vdg.pl/pl/portal/aktualnosci/polityka/item/5837-decyzja-ministra-zaskarzona-do-obwe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vdg.pl/pl/portal/aktualnosci/polityka/item/5841-skarga-znssk-w-polsce-do-parlamentu-europejskiego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dg.pl/pl/portal/aktualnosci/wydarzenia/item/5844-dyskusja-online-na-temat-redukcja-lekcji-niemieckiego-mniejszosci-niemieckiej-w-polsce-i-jej-konsekwencje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kgd.pl/formularz-dla-nauczycieli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skgd.pl/formularz-dla-nauczycieli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dg.pl/pl/portal/aktualnosci/polityka/item/5800-radni-zaapelowali" TargetMode="External"/><Relationship Id="rId2" Type="http://schemas.openxmlformats.org/officeDocument/2006/relationships/hyperlink" Target="https://www.opolskie.pl/2021/12/radni-zaapelowali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dg.pl/pl/portal/aktualnosci/polityka/item/5806-nie-kosztem-nauczania-jezyka-mniejszosci-narodowych" TargetMode="External"/><Relationship Id="rId2" Type="http://schemas.openxmlformats.org/officeDocument/2006/relationships/hyperlink" Target="https://vdg.pl/pl/portal/aktualnosci/polityka/item/5802-list-do-senatu-rp-niemcy-w-polsce-maja-prawo-do-wsparcia-jezyka-ojczysteg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hyperlink" Target="https://bip.brpo.gov.pl/pl/content/rpo-niemiecki-jezyk-mniejszosci-ciecia-premier-sena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dg.pl/pl/portal/aktualnosci/polityka/item/5796-wspolny-glos-w-sprawie-jezyka-mniejszosci" TargetMode="External"/><Relationship Id="rId2" Type="http://schemas.openxmlformats.org/officeDocument/2006/relationships/hyperlink" Target="https://skgd.pl/2021/12/22/informacja-prasowa-po-konferencji-dot-obnizenia-wysokosci-subwencji-oswiatowej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hyperlink" Target="https://dfkschlesien.pl/2022/01/05/konferencja-poswiecona-obnizeniu-subwencji-oswiatowej-na-nauczanie-jezykow-mniejszosci-narodowych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vdg.pl/pl/portal/aktualnosci/polityka/item/5808-opolskie-samorzady-zaniepokojon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dg.pl/pl/portal/aktualnosci/polityka/item/5814-nasz-jezyk-nasza-tozsamosc" TargetMode="External"/><Relationship Id="rId2" Type="http://schemas.openxmlformats.org/officeDocument/2006/relationships/hyperlink" Target="https://www.facebook.com/AGDMp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A7519054-8AED-49AF-9EA7-51F21C4F68F5}"/>
              </a:ext>
            </a:extLst>
          </p:cNvPr>
          <p:cNvSpPr/>
          <p:nvPr/>
        </p:nvSpPr>
        <p:spPr>
          <a:xfrm>
            <a:off x="747204" y="1481223"/>
            <a:ext cx="106975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solidFill>
                  <a:srgbClr val="00B050"/>
                </a:solidFill>
              </a:rPr>
              <a:t>Wydarzenia i inicjatywy podejmowane przez Organizacje Mniejszości Niemieckiej</a:t>
            </a:r>
          </a:p>
          <a:p>
            <a:pPr algn="ctr"/>
            <a:r>
              <a:rPr lang="pl-PL" sz="3200" b="1" dirty="0">
                <a:solidFill>
                  <a:srgbClr val="00B050"/>
                </a:solidFill>
              </a:rPr>
              <a:t>w związku z decyzją Sejmu z dnia 17.12.2021</a:t>
            </a:r>
          </a:p>
          <a:p>
            <a:pPr algn="ctr"/>
            <a:r>
              <a:rPr lang="pl-PL" sz="3200" b="1" dirty="0">
                <a:solidFill>
                  <a:srgbClr val="00B050"/>
                </a:solidFill>
              </a:rPr>
              <a:t>uchwalającego ustawę budżetową na rok 2022 wraz  z poprawką polegającą na znacznym zmniejszeniu środków w części oświatowej subwencji ogólnej dla jednostek samorządu terytorialnego przeznaczonych na naukę języków mniejszości narodowych i etnicznych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1A3D9DC-2A2F-4A24-B77F-45F9D05EFE3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64" y="296628"/>
            <a:ext cx="1591945" cy="76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479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01FCC7-6ADE-4872-BB0C-748ABEAE9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39" y="365126"/>
            <a:ext cx="11017188" cy="691318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rgbClr val="00B050"/>
                </a:solidFill>
              </a:rPr>
              <a:t>Wydarzenia i inicjatywy podejmowane w związku z decyzją Sejmu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85AC5F-E45C-4332-AECB-2A9FBE401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9406"/>
            <a:ext cx="10515600" cy="5508594"/>
          </a:xfrm>
        </p:spPr>
        <p:txBody>
          <a:bodyPr>
            <a:normAutofit/>
          </a:bodyPr>
          <a:lstStyle/>
          <a:p>
            <a:r>
              <a:rPr lang="pl-PL" sz="2400" dirty="0"/>
              <a:t>W dniu </a:t>
            </a:r>
            <a:r>
              <a:rPr lang="pl-PL" sz="2400" b="1" dirty="0"/>
              <a:t>13 stycznia 2022 </a:t>
            </a:r>
            <a:r>
              <a:rPr lang="pl-PL" sz="2400" dirty="0"/>
              <a:t>Związek Niemieckich Stowarzyszeń Społeczno-Kulturalnych w Polsce wystosował pismo do:</a:t>
            </a:r>
          </a:p>
          <a:p>
            <a:pPr>
              <a:buFontTx/>
              <a:buChar char="-"/>
            </a:pPr>
            <a:r>
              <a:rPr lang="pl-PL" sz="2400" dirty="0"/>
              <a:t>Pani </a:t>
            </a:r>
            <a:r>
              <a:rPr lang="pl-PL" sz="2400" dirty="0" err="1"/>
              <a:t>Majcherczyk</a:t>
            </a:r>
            <a:r>
              <a:rPr lang="pl-PL" sz="2400" dirty="0"/>
              <a:t>, pracownicy Systemu </a:t>
            </a:r>
            <a:r>
              <a:rPr lang="pl-PL" sz="2400" u="sng" dirty="0" err="1"/>
              <a:t>Librus</a:t>
            </a:r>
            <a:r>
              <a:rPr lang="pl-PL" sz="2400" dirty="0"/>
              <a:t>, który wspiera placówki oświatowe z prośbą o udostępnianie tego pisma w ramach tego systemu.</a:t>
            </a:r>
          </a:p>
          <a:p>
            <a:pPr marL="0" indent="0">
              <a:buNone/>
            </a:pPr>
            <a:r>
              <a:rPr lang="pl-PL" sz="2400" dirty="0"/>
              <a:t>W odpowiedzi na nasze zapytanie uzyskaliśmy informację: </a:t>
            </a:r>
          </a:p>
          <a:p>
            <a:pPr marL="0" indent="0">
              <a:buNone/>
            </a:pPr>
            <a:r>
              <a:rPr lang="pl-PL" sz="2400" i="1" dirty="0"/>
              <a:t>„Niestety w ramach naszego systemu </a:t>
            </a:r>
            <a:r>
              <a:rPr lang="pl-PL" sz="2400" i="1" dirty="0" err="1"/>
              <a:t>Librus</a:t>
            </a:r>
            <a:r>
              <a:rPr lang="pl-PL" sz="2400" i="1" dirty="0"/>
              <a:t>, nie możemy rozpowszechniać informacji. Zabrania nam tego polityka prywatności i regulamin portalu.”</a:t>
            </a:r>
          </a:p>
          <a:p>
            <a:pPr marL="0" indent="0">
              <a:buNone/>
            </a:pPr>
            <a:endParaRPr lang="pl-PL" dirty="0"/>
          </a:p>
          <a:p>
            <a:pPr>
              <a:buFontTx/>
              <a:buChar char="-"/>
            </a:pPr>
            <a:endParaRPr lang="pl-PL" sz="2400" u="sng" dirty="0"/>
          </a:p>
          <a:p>
            <a:endParaRPr lang="pl-PL" sz="13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1EED8D9-22F8-4D95-ADFF-F6B3A9460EA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55" y="108815"/>
            <a:ext cx="727911" cy="33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444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01FCC7-6ADE-4872-BB0C-748ABEAE9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39" y="365126"/>
            <a:ext cx="11017188" cy="691318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rgbClr val="00B050"/>
                </a:solidFill>
              </a:rPr>
              <a:t>Wydarzenia i inicjatywy podejmowane w związku z decyzją Sejmu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85AC5F-E45C-4332-AECB-2A9FBE401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9406"/>
            <a:ext cx="10515600" cy="5282213"/>
          </a:xfrm>
        </p:spPr>
        <p:txBody>
          <a:bodyPr>
            <a:normAutofit/>
          </a:bodyPr>
          <a:lstStyle/>
          <a:p>
            <a:r>
              <a:rPr lang="pl-PL" sz="2400" dirty="0"/>
              <a:t>W dniu </a:t>
            </a:r>
            <a:r>
              <a:rPr lang="pl-PL" sz="2400" b="1" dirty="0"/>
              <a:t>24 stycznia 2022 </a:t>
            </a:r>
            <a:r>
              <a:rPr lang="pl-PL" sz="2400" dirty="0"/>
              <a:t>roku ukazało się stanowisko pani dr hab. Aliny Dittmann, prof. PWSZ w Nysie</a:t>
            </a:r>
          </a:p>
          <a:p>
            <a:pPr marL="0" indent="0">
              <a:buNone/>
            </a:pPr>
            <a:r>
              <a:rPr lang="pl-PL" sz="1600" dirty="0">
                <a:hlinkClick r:id="rId2"/>
              </a:rPr>
              <a:t>https://vdg.pl/pl/portal/aktualnosci/polityka/item/5819-te-postanowienia-godza-w-wizerunek-polski</a:t>
            </a:r>
            <a:endParaRPr lang="pl-PL" sz="1600" dirty="0"/>
          </a:p>
          <a:p>
            <a:endParaRPr lang="pl-PL" sz="2400" dirty="0"/>
          </a:p>
          <a:p>
            <a:endParaRPr lang="pl-PL" sz="2400" dirty="0"/>
          </a:p>
          <a:p>
            <a:r>
              <a:rPr lang="pl-PL" sz="2400" dirty="0"/>
              <a:t>W dniu </a:t>
            </a:r>
            <a:r>
              <a:rPr lang="pl-PL" sz="2400" b="1" dirty="0"/>
              <a:t>26 stycznia 2022 roku </a:t>
            </a:r>
            <a:r>
              <a:rPr lang="pl-PL" sz="2400" dirty="0"/>
              <a:t>Związek Niemieckich Stowarzyszeń Społeczno-Kulturalnych w Polsce wystosował apel do</a:t>
            </a:r>
          </a:p>
          <a:p>
            <a:pPr marL="0" indent="0">
              <a:buNone/>
            </a:pPr>
            <a:r>
              <a:rPr lang="pl-PL" sz="2400" dirty="0"/>
              <a:t>- </a:t>
            </a:r>
            <a:r>
              <a:rPr lang="pl-PL" sz="2400" u="sng" dirty="0"/>
              <a:t>Posłanek i Posłów na Sejm RP</a:t>
            </a:r>
            <a:r>
              <a:rPr lang="pl-PL" sz="2400" b="1" u="sng" dirty="0"/>
              <a:t> </a:t>
            </a:r>
            <a:r>
              <a:rPr lang="pl-PL" sz="2400" dirty="0"/>
              <a:t>o poparcie poprawki Senatu i wycofanie się z decyzji Sejmu z dnia 17.12.2021 roku. </a:t>
            </a:r>
            <a:endParaRPr lang="pl-PL" sz="13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970B10-20EC-4B21-8F87-122EDE4AE76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55" y="108815"/>
            <a:ext cx="727911" cy="33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828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01FCC7-6ADE-4872-BB0C-748ABEAE9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39" y="365126"/>
            <a:ext cx="11017188" cy="691318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rgbClr val="00B050"/>
                </a:solidFill>
              </a:rPr>
              <a:t>Wydarzenia i inicjatywy podejmowane w związku z decyzją Sejmu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85AC5F-E45C-4332-AECB-2A9FBE401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6242"/>
            <a:ext cx="10515600" cy="1083075"/>
          </a:xfrm>
        </p:spPr>
        <p:txBody>
          <a:bodyPr>
            <a:normAutofit/>
          </a:bodyPr>
          <a:lstStyle/>
          <a:p>
            <a:r>
              <a:rPr lang="pl-PL" sz="2400" dirty="0"/>
              <a:t>W dniu </a:t>
            </a:r>
            <a:r>
              <a:rPr lang="pl-PL" sz="2400" b="1" dirty="0"/>
              <a:t>27 stycznia 2022 </a:t>
            </a:r>
            <a:r>
              <a:rPr lang="pl-PL" sz="2400" dirty="0"/>
              <a:t>Związek Niemieckich Stowarzyszeń Społeczno-Kulturalnych w Polsce wystosował </a:t>
            </a:r>
            <a:r>
              <a:rPr lang="pl-PL" sz="2400" u="sng" dirty="0"/>
              <a:t>ponownie</a:t>
            </a:r>
            <a:r>
              <a:rPr lang="pl-PL" sz="2400" dirty="0"/>
              <a:t> pismo</a:t>
            </a:r>
            <a:r>
              <a:rPr lang="pl-PL" sz="2400" b="1" dirty="0"/>
              <a:t> </a:t>
            </a:r>
            <a:r>
              <a:rPr lang="pl-PL" sz="2400" dirty="0"/>
              <a:t>do </a:t>
            </a:r>
            <a:r>
              <a:rPr lang="pl-PL" sz="2400" u="sng" dirty="0"/>
              <a:t>Premiera Morawieckiego, </a:t>
            </a:r>
            <a:r>
              <a:rPr lang="pl-PL" sz="2400" dirty="0"/>
              <a:t>w którym czytamy m.in.:</a:t>
            </a:r>
            <a:endParaRPr lang="pl-PL" sz="1600" dirty="0"/>
          </a:p>
          <a:p>
            <a:pPr marL="0" indent="0">
              <a:buNone/>
            </a:pPr>
            <a:endParaRPr lang="pl-PL" sz="18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2598D16-005F-4F94-AD38-6525E6D86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117" y="2556461"/>
            <a:ext cx="7160231" cy="4203883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D9C05924-0C45-4B13-A58B-7101BA6B659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55" y="108815"/>
            <a:ext cx="727911" cy="33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65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01FCC7-6ADE-4872-BB0C-748ABEAE9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39" y="365126"/>
            <a:ext cx="11017188" cy="691318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rgbClr val="00B050"/>
                </a:solidFill>
              </a:rPr>
              <a:t>Wydarzenia i inicjatywy podejmowane w związku z decyzją Sejmu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85AC5F-E45C-4332-AECB-2A9FBE401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6242"/>
            <a:ext cx="10515600" cy="4500977"/>
          </a:xfrm>
        </p:spPr>
        <p:txBody>
          <a:bodyPr>
            <a:normAutofit/>
          </a:bodyPr>
          <a:lstStyle/>
          <a:p>
            <a:r>
              <a:rPr lang="pl-PL" sz="2400" dirty="0"/>
              <a:t>W dniu </a:t>
            </a:r>
            <a:r>
              <a:rPr lang="pl-PL" sz="2400" b="1" dirty="0"/>
              <a:t>27 stycznia 2022 </a:t>
            </a:r>
            <a:r>
              <a:rPr lang="pl-PL" sz="2400" dirty="0"/>
              <a:t>swoje zaniepokojenie w obliczu ograniczenia środków na nauczanie języka niemieckiego jako języka mniejszości narodowej wyrazili również Dziekan Wydziału Humanistycznego oraz pracownicy kierunku Filologia Germańska Uniwersytetu Śląskiego w Katowicach, którzy wydali oświadczenie.</a:t>
            </a:r>
          </a:p>
          <a:p>
            <a:pPr marL="0" indent="0">
              <a:buNone/>
            </a:pPr>
            <a:r>
              <a:rPr lang="pl-PL" sz="1600" dirty="0">
                <a:hlinkClick r:id="rId2"/>
              </a:rPr>
              <a:t>https://vdg.pl/pl/portal/aktualnosci/polityka/item/5830-istota-demokracji-jest-poszanowanie-praw-mniejszosci</a:t>
            </a:r>
            <a:endParaRPr lang="pl-PL" sz="1600" dirty="0"/>
          </a:p>
          <a:p>
            <a:pPr marL="0" indent="0">
              <a:buNone/>
            </a:pPr>
            <a:endParaRPr lang="pl-PL" sz="2400" dirty="0"/>
          </a:p>
          <a:p>
            <a:r>
              <a:rPr lang="pl-PL" sz="2400" dirty="0"/>
              <a:t>W dniu </a:t>
            </a:r>
            <a:r>
              <a:rPr lang="pl-PL" sz="2400" b="1" dirty="0"/>
              <a:t>27 stycznia 2022 </a:t>
            </a:r>
            <a:r>
              <a:rPr lang="pl-PL" sz="2400" dirty="0"/>
              <a:t>Sejm podjął ostateczną decyzję w sprawie budżetu państwa, a więc również w sprawie wysokości środków na nauczanie języków mniejszości. Sejm podtrzymał cięcia w edukacji językowej mniejszości i obetnie w tym roku prawie 40 milionów złotych.</a:t>
            </a:r>
          </a:p>
          <a:p>
            <a:pPr marL="0" indent="0">
              <a:buNone/>
            </a:pPr>
            <a:r>
              <a:rPr lang="pl-PL" sz="1600" dirty="0">
                <a:hlinkClick r:id="rId3"/>
              </a:rPr>
              <a:t>http://wochenblatt.pl/pl/eine-besinnung-gab-es-nicht/</a:t>
            </a: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8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8242594-CB20-4477-B996-CC910851381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55" y="108815"/>
            <a:ext cx="727911" cy="33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85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01FCC7-6ADE-4872-BB0C-748ABEAE9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39" y="365126"/>
            <a:ext cx="11017188" cy="691318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rgbClr val="00B050"/>
                </a:solidFill>
              </a:rPr>
              <a:t>Wydarzenia i inicjatywy podejmowane w związku z decyzją Sejmu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85AC5F-E45C-4332-AECB-2A9FBE401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925" y="834501"/>
            <a:ext cx="11017187" cy="591252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pl-PL" sz="2400" dirty="0"/>
          </a:p>
          <a:p>
            <a:r>
              <a:rPr lang="pl-PL" sz="3200" dirty="0"/>
              <a:t>W dniu </a:t>
            </a:r>
            <a:r>
              <a:rPr lang="pl-PL" sz="3200" b="1" dirty="0"/>
              <a:t>28 stycznia 2022 </a:t>
            </a:r>
            <a:r>
              <a:rPr lang="pl-PL" sz="3200" dirty="0"/>
              <a:t>odbyło się posiedzenie Komisji Mniejszości Narodowych i Etnicznych. Tam przedstawiciel ministerstwa edukacji potwierdził, że zmiany finansowania języka mniejszości mają dotyczyć tylko języka niemieckiego.</a:t>
            </a:r>
          </a:p>
          <a:p>
            <a:pPr marL="0" indent="0">
              <a:buNone/>
            </a:pPr>
            <a:r>
              <a:rPr lang="pl-PL" sz="2400" dirty="0"/>
              <a:t>Jacek Banaś, dyrektor w ministerstwie edukacji, podczas posiedzenia komisji stwierdził dość lakonicznie, że resort przygotował projekt zmian, przewidujące obniżenie liczby godzin języka niemieckiego jako języka mniejszości do jednej godziny tygodniowo. Natomiast nauczanie języka niemieckiego w innej formie (np. nauczanie dwujęzyczne) ma pozostać bez zmian.</a:t>
            </a:r>
          </a:p>
          <a:p>
            <a:pPr marL="0" indent="0">
              <a:buNone/>
            </a:pPr>
            <a:r>
              <a:rPr lang="pl-PL" sz="2400" dirty="0"/>
              <a:t>Dzień później członkowie prezydium Komisji Mniejszości Narodowych i Etnicznych wypowiedzieli się w tej kwestii podczas konferencji prasowej.</a:t>
            </a:r>
          </a:p>
          <a:p>
            <a:pPr marL="0" indent="0">
              <a:buNone/>
            </a:pPr>
            <a:r>
              <a:rPr lang="pl-PL" sz="2300" dirty="0">
                <a:hlinkClick r:id="rId2"/>
              </a:rPr>
              <a:t>http://wochenblatt.pl/pl/das-ist-erschreckend/?fbclid=IwAR0LO4ckU35ldHQQHM65J2APwzHU8Bf3b75JIMCclfCwUWYx-P8s45sYGh0</a:t>
            </a:r>
            <a:endParaRPr lang="pl-PL" sz="2300" dirty="0"/>
          </a:p>
          <a:p>
            <a:endParaRPr lang="pl-PL" sz="2400" dirty="0"/>
          </a:p>
          <a:p>
            <a:r>
              <a:rPr lang="pl-PL" sz="3400" dirty="0"/>
              <a:t>W dniu </a:t>
            </a:r>
            <a:r>
              <a:rPr lang="pl-PL" sz="3400" b="1" dirty="0"/>
              <a:t>28 stycznia 2022 </a:t>
            </a:r>
            <a:r>
              <a:rPr lang="pl-PL" sz="3400" dirty="0"/>
              <a:t>Prof. Dr. </a:t>
            </a:r>
            <a:r>
              <a:rPr lang="pl-PL" sz="3400" dirty="0" err="1"/>
              <a:t>Bernd</a:t>
            </a:r>
            <a:r>
              <a:rPr lang="pl-PL" sz="3400" dirty="0"/>
              <a:t> </a:t>
            </a:r>
            <a:r>
              <a:rPr lang="pl-PL" sz="3400" dirty="0" err="1"/>
              <a:t>Fabritius</a:t>
            </a:r>
            <a:r>
              <a:rPr lang="pl-PL" sz="3400" dirty="0"/>
              <a:t>, pełnomocnik rządu federalnego ds. przesiedleńców i mniejszości narodowych odniósł się w komunikacie zamieszczonym na stronie internetowej do sytuacji nauczania języka niemieckiego jako języka mniejszości. </a:t>
            </a:r>
          </a:p>
          <a:p>
            <a:pPr marL="0" indent="0">
              <a:buNone/>
            </a:pPr>
            <a:endParaRPr lang="pl-PL" sz="2300" dirty="0"/>
          </a:p>
          <a:p>
            <a:pPr marL="0" indent="0">
              <a:buNone/>
            </a:pPr>
            <a:r>
              <a:rPr lang="pl-PL" sz="2300" dirty="0">
                <a:hlinkClick r:id="rId3"/>
              </a:rPr>
              <a:t>https://www.aussiedlerbeauftragter.de/SharedDocs/kurzmeldungen/Webs/AUSB/DE/2022/20220128-polen.html?fbclid=IwAR1HjrXeP8jJYMHcfnJjhdcyTZ8K7mKD8owRp5_MrV_-QQOwt_eofUCH5wk</a:t>
            </a:r>
            <a:endParaRPr lang="pl-PL" sz="2300" dirty="0"/>
          </a:p>
          <a:p>
            <a:pPr marL="0" indent="0">
              <a:buNone/>
            </a:pPr>
            <a:endParaRPr lang="pl-PL" sz="2300" dirty="0"/>
          </a:p>
          <a:p>
            <a:pPr marL="0" indent="0">
              <a:buNone/>
            </a:pPr>
            <a:r>
              <a:rPr lang="pl-PL" sz="2300" dirty="0">
                <a:hlinkClick r:id="rId4"/>
              </a:rPr>
              <a:t>https://vdg.pl/pl/portal/aktualnosci/polityka/item/5825-mniejszosc-nie-moze-stac-sie-zakladnikiem-polityki-miedzyrzadowej</a:t>
            </a:r>
            <a:endParaRPr lang="pl-PL" sz="23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471D3BD-4572-4E3D-8BDF-C56AC86C543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55" y="108815"/>
            <a:ext cx="727911" cy="33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03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01FCC7-6ADE-4872-BB0C-748ABEAE9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39" y="365126"/>
            <a:ext cx="11017188" cy="691318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rgbClr val="00B050"/>
                </a:solidFill>
              </a:rPr>
              <a:t>Wydarzenia i inicjatywy podejmowane w związku z decyzją Sejmu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85AC5F-E45C-4332-AECB-2A9FBE401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5736"/>
            <a:ext cx="10515600" cy="5131294"/>
          </a:xfrm>
        </p:spPr>
        <p:txBody>
          <a:bodyPr>
            <a:normAutofit/>
          </a:bodyPr>
          <a:lstStyle/>
          <a:p>
            <a:r>
              <a:rPr lang="pl-PL" sz="2400" dirty="0"/>
              <a:t>W dniu </a:t>
            </a:r>
            <a:r>
              <a:rPr lang="pl-PL" sz="2400" b="1" dirty="0"/>
              <a:t>29 i 30 stycznia 2022 </a:t>
            </a:r>
            <a:r>
              <a:rPr lang="pl-PL" sz="2400" dirty="0"/>
              <a:t>w obliczu zamiaru ograniczenia środków na nauczanie języka mniejszości narodowych i etnicznych wypowiedzieli się przedstawiciele największych partii w niemieckim Bundestagu.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pl-PL" sz="1700" dirty="0"/>
              <a:t>Dietmar </a:t>
            </a:r>
            <a:r>
              <a:rPr lang="pl-PL" sz="1700" dirty="0" err="1"/>
              <a:t>Nietan</a:t>
            </a:r>
            <a:r>
              <a:rPr lang="pl-PL" sz="1700" dirty="0"/>
              <a:t>, właściwy sprawozdawca frakcji parlamentarnej SPD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pl-PL" sz="1700" dirty="0" err="1"/>
              <a:t>Christoph</a:t>
            </a:r>
            <a:r>
              <a:rPr lang="pl-PL" sz="1700" dirty="0"/>
              <a:t> de </a:t>
            </a:r>
            <a:r>
              <a:rPr lang="pl-PL" sz="1700" dirty="0" err="1"/>
              <a:t>Vries</a:t>
            </a:r>
            <a:r>
              <a:rPr lang="pl-PL" sz="1700" dirty="0"/>
              <a:t>, przewodniczący grupy wypędzonych, przesiedleńców i mniejszości niemieckich z grupy parlamentarnej CDU/CSU w niemieckim Bundestagu</a:t>
            </a:r>
            <a:endParaRPr lang="pl-PL" sz="1700" b="1" dirty="0"/>
          </a:p>
          <a:p>
            <a:pPr marL="0" indent="0">
              <a:buNone/>
            </a:pPr>
            <a:r>
              <a:rPr lang="pl-PL" sz="1600" dirty="0">
                <a:hlinkClick r:id="rId2"/>
              </a:rPr>
              <a:t>https://vdg.pl/pl/portal/aktualnosci/polityka/item/5829-niemieccy-parlamentarzysci-w-obronie-mniejszosci</a:t>
            </a:r>
            <a:endParaRPr lang="pl-PL" sz="1600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B6E18B7-D602-4E6C-96C5-7BEE9BDE7C4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55" y="108815"/>
            <a:ext cx="727911" cy="33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46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01FCC7-6ADE-4872-BB0C-748ABEAE9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39" y="365126"/>
            <a:ext cx="11017188" cy="691318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rgbClr val="00B050"/>
                </a:solidFill>
              </a:rPr>
              <a:t>Wydarzenia i inicjatywy podejmowane w związku z decyzją Sejmu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85AC5F-E45C-4332-AECB-2A9FBE401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659" y="870012"/>
            <a:ext cx="11017187" cy="58415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400" dirty="0"/>
          </a:p>
          <a:p>
            <a:r>
              <a:rPr lang="pl-PL" sz="2400" dirty="0"/>
              <a:t>W dniu </a:t>
            </a:r>
            <a:r>
              <a:rPr lang="pl-PL" sz="2400" b="1" dirty="0"/>
              <a:t>2 lutego 2022 </a:t>
            </a:r>
            <a:r>
              <a:rPr lang="pl-PL" sz="2400" dirty="0"/>
              <a:t>Związek Niemieckich Stowarzyszeń Społeczno-Kulturalnych w Polsce wystosował pismo do</a:t>
            </a:r>
          </a:p>
          <a:p>
            <a:pPr>
              <a:buFontTx/>
              <a:buChar char="-"/>
            </a:pPr>
            <a:r>
              <a:rPr lang="pl-PL" sz="2400" u="sng" dirty="0"/>
              <a:t>Prezydenta RP </a:t>
            </a:r>
            <a:r>
              <a:rPr lang="pl-PL" sz="2400" dirty="0"/>
              <a:t>z prośbą o spotkanie i rozmowę</a:t>
            </a:r>
          </a:p>
          <a:p>
            <a:pPr>
              <a:buFontTx/>
              <a:buChar char="-"/>
            </a:pPr>
            <a:r>
              <a:rPr lang="pl-PL" sz="2400" u="sng" dirty="0"/>
              <a:t>Mariusza Kamińskiego</a:t>
            </a:r>
            <a:r>
              <a:rPr lang="pl-PL" sz="2400" dirty="0"/>
              <a:t>, Ministra Spraw Wewnętrznych i Administracji poddając krytycznej analizie format polsko-niemieckiego Okrągłego Stołu</a:t>
            </a:r>
          </a:p>
          <a:p>
            <a:pPr>
              <a:buFontTx/>
              <a:buChar char="-"/>
            </a:pPr>
            <a:r>
              <a:rPr lang="pl-PL" sz="2400" u="sng" dirty="0"/>
              <a:t>Nancy </a:t>
            </a:r>
            <a:r>
              <a:rPr lang="pl-PL" sz="2400" u="sng" dirty="0" err="1"/>
              <a:t>Faeser</a:t>
            </a:r>
            <a:r>
              <a:rPr lang="pl-PL" sz="2400" dirty="0"/>
              <a:t>, niemieckiej minister spraw wewnętrznych (</a:t>
            </a:r>
            <a:r>
              <a:rPr lang="de-DE" sz="2400" dirty="0"/>
              <a:t>Bundesministerium des Innern und für Heimat</a:t>
            </a:r>
            <a:r>
              <a:rPr lang="pl-PL" sz="2400" dirty="0"/>
              <a:t>) odnosząc się do formatu polsko-niemieckiego Okrągłego Stołu</a:t>
            </a:r>
          </a:p>
          <a:p>
            <a:pPr marL="0" indent="0">
              <a:buNone/>
            </a:pPr>
            <a:endParaRPr lang="pl-PL" sz="2400" dirty="0"/>
          </a:p>
          <a:p>
            <a:r>
              <a:rPr lang="pl-PL" sz="2400" dirty="0"/>
              <a:t>W dniu </a:t>
            </a:r>
            <a:r>
              <a:rPr lang="pl-PL" sz="2400" b="1" dirty="0"/>
              <a:t>4 lutego 2022 </a:t>
            </a:r>
            <a:r>
              <a:rPr lang="pl-PL" sz="2400" dirty="0"/>
              <a:t>Niemieckich Stowarzyszeń Społeczno-Kulturalnych w Polsce wystosował pismo do</a:t>
            </a:r>
          </a:p>
          <a:p>
            <a:pPr marL="0" indent="0">
              <a:buNone/>
            </a:pPr>
            <a:r>
              <a:rPr lang="pl-PL" sz="2400" dirty="0"/>
              <a:t>- </a:t>
            </a:r>
            <a:r>
              <a:rPr lang="pl-PL" sz="2400" u="sng" dirty="0"/>
              <a:t>Marka Ast</a:t>
            </a:r>
            <a:r>
              <a:rPr lang="pl-PL" sz="2400" dirty="0"/>
              <a:t>, Przewodniczącego Komisji Sprawiedliwości i Praw Człowieka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D1853F0-C108-4EBE-AEB3-D9341AE0FE0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55" y="108815"/>
            <a:ext cx="727911" cy="33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76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01FCC7-6ADE-4872-BB0C-748ABEAE9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39" y="365126"/>
            <a:ext cx="11017188" cy="691318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rgbClr val="00B050"/>
                </a:solidFill>
              </a:rPr>
              <a:t>Wydarzenia i inicjatywy podejmowane w związku z decyzją Sejmu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85AC5F-E45C-4332-AECB-2A9FBE401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659" y="870013"/>
            <a:ext cx="11017187" cy="54775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600" dirty="0"/>
          </a:p>
          <a:p>
            <a:r>
              <a:rPr lang="pl-PL" sz="2400" dirty="0"/>
              <a:t>W dniu </a:t>
            </a:r>
            <a:r>
              <a:rPr lang="pl-PL" sz="2400" b="1" dirty="0"/>
              <a:t>4 lutego 2022 </a:t>
            </a:r>
            <a:r>
              <a:rPr lang="pl-PL" sz="2400" dirty="0"/>
              <a:t>na adres Sekretariatu Europejskiej Karty Języków Regionalnych lub Mniejszościowych Rady Europy przekazana została skarga Przewodniczącego Związku Niemieckich Stowarzyszeń Społeczno-Kulturalnych w Polsce. Skarga odnosi się do przyjętej ostatecznie 27 stycznia poprawki do budżetu na rok 2022, zakładającej ograniczenie środków na naukę języków mniejszości narodowych i etnicznych.</a:t>
            </a:r>
          </a:p>
          <a:p>
            <a:pPr marL="0" indent="0">
              <a:buNone/>
            </a:pPr>
            <a:r>
              <a:rPr lang="pl-PL" sz="1600" dirty="0">
                <a:hlinkClick r:id="rId2"/>
              </a:rPr>
              <a:t>https://vdg.pl/pl/portal/aktualnosci/polityka/item/5834-jezyk-niemiecki-jako-jezyk-mniejszosci-skarga-znssk-w-polsce-do-rady-europy</a:t>
            </a:r>
            <a:endParaRPr lang="pl-PL" sz="1600" dirty="0"/>
          </a:p>
          <a:p>
            <a:pPr marL="0" indent="0">
              <a:buNone/>
            </a:pPr>
            <a:endParaRPr lang="pl-PL" sz="2600" dirty="0"/>
          </a:p>
          <a:p>
            <a:r>
              <a:rPr lang="pl-PL" sz="2400" dirty="0"/>
              <a:t>W dniu </a:t>
            </a:r>
            <a:r>
              <a:rPr lang="pl-PL" sz="2400" b="1" dirty="0"/>
              <a:t>4 lutego 2022 </a:t>
            </a:r>
            <a:r>
              <a:rPr lang="pl-PL" sz="2400" dirty="0"/>
              <a:t>roku wydane zostało rozporządzenie Ministra Edukacji i Nauki, Przemysława </a:t>
            </a:r>
            <a:r>
              <a:rPr lang="pl-PL" sz="2400" dirty="0" err="1"/>
              <a:t>Czarnka</a:t>
            </a:r>
            <a:r>
              <a:rPr lang="pl-PL" sz="2400" dirty="0"/>
              <a:t>, zmieniające liczbę godzin nauczania języka niemieckiego jako języka mniejszości </a:t>
            </a:r>
            <a:r>
              <a:rPr lang="pl-PL" sz="2400" u="sng" dirty="0"/>
              <a:t>z trzech do jednej godziny tygodniowo</a:t>
            </a:r>
            <a:r>
              <a:rPr lang="pl-PL" sz="2400" dirty="0"/>
              <a:t>. </a:t>
            </a:r>
          </a:p>
          <a:p>
            <a:pPr marL="0" indent="0">
              <a:buNone/>
            </a:pPr>
            <a:r>
              <a:rPr lang="pl-PL" sz="1600" dirty="0">
                <a:hlinkClick r:id="rId3"/>
              </a:rPr>
              <a:t>https://dziennikustaw.gov.pl/D2022000027601.pdf</a:t>
            </a:r>
            <a:endParaRPr lang="pl-PL" sz="1600" dirty="0"/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218AE6D-F1D1-4776-9F49-D9861735E24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55" y="108815"/>
            <a:ext cx="727911" cy="33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31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01FCC7-6ADE-4872-BB0C-748ABEAE9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39" y="365126"/>
            <a:ext cx="11017188" cy="691318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rgbClr val="00B050"/>
                </a:solidFill>
              </a:rPr>
              <a:t>Wydarzenia i inicjatywy podejmowane w związku z decyzją Sejmu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85AC5F-E45C-4332-AECB-2A9FBE401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659" y="870012"/>
            <a:ext cx="11017187" cy="45453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l-PL" sz="2400" dirty="0"/>
          </a:p>
          <a:p>
            <a:r>
              <a:rPr lang="pl-PL" sz="2400" dirty="0"/>
              <a:t>W dniu </a:t>
            </a:r>
            <a:r>
              <a:rPr lang="pl-PL" sz="2400" b="1" dirty="0"/>
              <a:t>7 lutego 2022 </a:t>
            </a:r>
            <a:r>
              <a:rPr lang="pl-PL" sz="2400" dirty="0"/>
              <a:t>roku ukazało się stanowisko Zarządu Związku Niemieckich Stowarzyszeń Społeczno-Kulturalnych w Polsce. Stanowisko zostało wysłane m.in. do różnych organizacji Mniejszości Niemieckiej w Polsce.</a:t>
            </a:r>
          </a:p>
          <a:p>
            <a:pPr marL="0" indent="0">
              <a:buNone/>
            </a:pPr>
            <a:r>
              <a:rPr lang="pl-PL" sz="2400" dirty="0"/>
              <a:t> </a:t>
            </a:r>
            <a:r>
              <a:rPr lang="pl-PL" sz="1600" dirty="0">
                <a:hlinkClick r:id="rId2"/>
              </a:rPr>
              <a:t>https://vdg.pl/pl/portal/aktualnosci/polityka/item/5833-znssk-wobec-prawnej-dyskryminacji-mn</a:t>
            </a:r>
            <a:endParaRPr lang="pl-PL" sz="1600" dirty="0"/>
          </a:p>
          <a:p>
            <a:pPr marL="0" indent="0">
              <a:buNone/>
            </a:pPr>
            <a:endParaRPr lang="pl-PL" sz="2400" dirty="0"/>
          </a:p>
          <a:p>
            <a:r>
              <a:rPr lang="pl-PL" sz="2400" dirty="0"/>
              <a:t>W dniu </a:t>
            </a:r>
            <a:r>
              <a:rPr lang="pl-PL" sz="2400" b="1" dirty="0"/>
              <a:t>7 lutego 2022 </a:t>
            </a:r>
            <a:r>
              <a:rPr lang="pl-PL" sz="2400" dirty="0"/>
              <a:t>do Opola przyjechał pełnomocnik Rządu Federalnego ds. przesiedleńców i mniejszości narodowych, prof. dr </a:t>
            </a:r>
            <a:r>
              <a:rPr lang="pl-PL" sz="2400" dirty="0" err="1"/>
              <a:t>Bernd</a:t>
            </a:r>
            <a:r>
              <a:rPr lang="pl-PL" sz="2400" dirty="0"/>
              <a:t> </a:t>
            </a:r>
            <a:r>
              <a:rPr lang="pl-PL" sz="2400" dirty="0" err="1"/>
              <a:t>Fabritius</a:t>
            </a:r>
            <a:r>
              <a:rPr lang="pl-PL" sz="2400" dirty="0"/>
              <a:t>. Podczas następującej po spotkaniach konferencji prasowej prof. </a:t>
            </a:r>
            <a:r>
              <a:rPr lang="pl-PL" sz="2400" dirty="0" err="1"/>
              <a:t>Fabritius</a:t>
            </a:r>
            <a:r>
              <a:rPr lang="pl-PL" sz="2400" dirty="0"/>
              <a:t> dementował błędne informacje na temat nauki języka polskiego w Niemczech, na podstawie których uzasadniana jest decyzja polskiego rządu.</a:t>
            </a:r>
          </a:p>
          <a:p>
            <a:pPr marL="0" indent="0">
              <a:buNone/>
            </a:pPr>
            <a:r>
              <a:rPr lang="pl-PL" sz="1600" dirty="0">
                <a:hlinkClick r:id="rId3"/>
              </a:rPr>
              <a:t>https://vdg.pl/pl/portal/aktualnosci/polityka/item/5835-kto-szkodzi-edukacji-mlodego-pokolenia-szkodzi-przyszlym-pokoleniom</a:t>
            </a:r>
            <a:endParaRPr lang="pl-PL" sz="1600" dirty="0"/>
          </a:p>
          <a:p>
            <a:endParaRPr lang="pl-PL" sz="2400" dirty="0"/>
          </a:p>
          <a:p>
            <a:pPr marL="0" indent="0">
              <a:buNone/>
            </a:pPr>
            <a:r>
              <a:rPr lang="pl-PL" sz="2400" dirty="0">
                <a:hlinkClick r:id="rId4"/>
              </a:rPr>
              <a:t>https://www.aussiedlerbeauftragter.de/SharedDocs/kurzmeldungen/Webs/AUSB/DE/2022/20220210-polen.html</a:t>
            </a:r>
            <a:endParaRPr lang="pl-PL" sz="2400" dirty="0"/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3FF0822-478D-4F77-91A6-947719137DA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55" y="108815"/>
            <a:ext cx="727911" cy="33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480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01FCC7-6ADE-4872-BB0C-748ABEAE9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39" y="365126"/>
            <a:ext cx="11017188" cy="691318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rgbClr val="00B050"/>
                </a:solidFill>
              </a:rPr>
              <a:t>Wydarzenia i inicjatywy podejmowane w związku z decyzją Sejmu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85AC5F-E45C-4332-AECB-2A9FBE401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640" y="1296141"/>
            <a:ext cx="11017187" cy="38173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400" dirty="0"/>
          </a:p>
          <a:p>
            <a:r>
              <a:rPr lang="pl-PL" sz="2400" dirty="0"/>
              <a:t>W dniu </a:t>
            </a:r>
            <a:r>
              <a:rPr lang="pl-PL" sz="2400" b="1" dirty="0"/>
              <a:t>8 lutego 2022</a:t>
            </a:r>
            <a:r>
              <a:rPr lang="pl-PL" sz="2400" dirty="0"/>
              <a:t>, po opublikowaniu rozporządzenia Ministra Edukacji i Nauki, Przemysława </a:t>
            </a:r>
            <a:r>
              <a:rPr lang="pl-PL" sz="2400" dirty="0" err="1"/>
              <a:t>Czarnka</a:t>
            </a:r>
            <a:r>
              <a:rPr lang="pl-PL" sz="2400" dirty="0"/>
              <a:t>, z dnia 4 lutego 2022, zakładającego ograniczenie subwencji oświatowej </a:t>
            </a:r>
            <a:r>
              <a:rPr lang="pl-PL" sz="2400" b="1" dirty="0"/>
              <a:t>jedynie</a:t>
            </a:r>
            <a:r>
              <a:rPr lang="pl-PL" sz="2400" dirty="0"/>
              <a:t> wobec mniejszości niemieckiej, pismo na adres Sekretariatu Europejskiej Karty Języków Regionalnych lub Mniejszościowych Rady Europy zostało uzupełnione. Do pisma dołączone zostało również stanowisko ZNSSK, będące konsekwencją opublikowanego rozporządzenia </a:t>
            </a:r>
            <a:r>
              <a:rPr lang="pl-PL" sz="2400" dirty="0" err="1"/>
              <a:t>MNiE</a:t>
            </a:r>
            <a:r>
              <a:rPr lang="pl-PL" sz="2400" dirty="0"/>
              <a:t>.</a:t>
            </a:r>
          </a:p>
          <a:p>
            <a:pPr marL="0" indent="0">
              <a:buNone/>
            </a:pPr>
            <a:r>
              <a:rPr lang="pl-PL" sz="1600" dirty="0">
                <a:hlinkClick r:id="rId2"/>
              </a:rPr>
              <a:t>https://vdg.pl/images/Bogna_/Schreiben_des_VdG_in_Polen_angesichts_der_gesetzlichen_Diskriminisrung_der_DMi_07.02.2022.pdf</a:t>
            </a:r>
            <a:endParaRPr lang="pl-PL" sz="1600" dirty="0"/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A3D868C-B00C-401C-B3F2-241C70DF2D5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55" y="108815"/>
            <a:ext cx="727911" cy="33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29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01FCC7-6ADE-4872-BB0C-748ABEAE9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39" y="365126"/>
            <a:ext cx="11017188" cy="691318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rgbClr val="00B050"/>
                </a:solidFill>
              </a:rPr>
              <a:t>Wydarzenia i inicjatywy podejmowane w związku z decyzją Sejmu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85AC5F-E45C-4332-AECB-2A9FBE401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659" y="1056445"/>
            <a:ext cx="11017187" cy="5801556"/>
          </a:xfrm>
        </p:spPr>
        <p:txBody>
          <a:bodyPr>
            <a:normAutofit/>
          </a:bodyPr>
          <a:lstStyle/>
          <a:p>
            <a:r>
              <a:rPr lang="pl-PL" sz="2000" dirty="0"/>
              <a:t>Już po głosowaniu z dnia 17 grudnia 2021 środowisko akademickie, środowiska gospodarcze oraz rodzice wystosowali </a:t>
            </a:r>
            <a:r>
              <a:rPr lang="pl-PL" sz="2000" b="1" dirty="0"/>
              <a:t>petycje</a:t>
            </a:r>
            <a:r>
              <a:rPr lang="pl-PL" sz="2000" dirty="0"/>
              <a:t>, sprzeciwiające się tej decyzji.</a:t>
            </a:r>
          </a:p>
          <a:p>
            <a:pPr marL="0" indent="0">
              <a:buNone/>
            </a:pPr>
            <a:r>
              <a:rPr lang="pl-PL" sz="1800" dirty="0">
                <a:hlinkClick r:id="rId2"/>
              </a:rPr>
              <a:t>https://vdg.pl/pl/portal/aktualnosci/polityka/item/5797-podpisz-petycje</a:t>
            </a:r>
            <a:endParaRPr lang="pl-PL" sz="1800" dirty="0"/>
          </a:p>
          <a:p>
            <a:pPr>
              <a:buFontTx/>
              <a:buChar char="-"/>
            </a:pPr>
            <a:r>
              <a:rPr lang="pl-PL" sz="1800" dirty="0"/>
              <a:t>Środowisko akademickie – 1033 podpisy</a:t>
            </a:r>
          </a:p>
          <a:p>
            <a:pPr>
              <a:buFontTx/>
              <a:buChar char="-"/>
            </a:pPr>
            <a:r>
              <a:rPr lang="pl-PL" sz="1800" dirty="0"/>
              <a:t>Środowiska gospodarcze – 187 podpisów </a:t>
            </a:r>
          </a:p>
          <a:p>
            <a:pPr>
              <a:buFontTx/>
              <a:buChar char="-"/>
            </a:pPr>
            <a:r>
              <a:rPr lang="pl-PL" sz="1800" dirty="0"/>
              <a:t>Rodzice – 8366 podpisów </a:t>
            </a:r>
          </a:p>
          <a:p>
            <a:pPr marL="0" indent="0">
              <a:buNone/>
            </a:pPr>
            <a:r>
              <a:rPr lang="pl-PL" sz="1200" dirty="0"/>
              <a:t>(15.02.2022.)</a:t>
            </a:r>
            <a:endParaRPr lang="pl-PL" sz="2400" dirty="0"/>
          </a:p>
          <a:p>
            <a:pPr marL="0" indent="0">
              <a:buNone/>
            </a:pPr>
            <a:r>
              <a:rPr lang="pl-PL" sz="2000" dirty="0"/>
              <a:t>•</a:t>
            </a:r>
            <a:r>
              <a:rPr lang="pl-PL" sz="2400" dirty="0"/>
              <a:t> </a:t>
            </a:r>
            <a:r>
              <a:rPr lang="pl-PL" sz="2000" dirty="0"/>
              <a:t>Również młodzież mniejszości niemieckiej zabrała głos w tej sprawie. Choć należałoby raczej powiedzieć, że w tej sprawie... zamilkła. Akcja </a:t>
            </a:r>
            <a:r>
              <a:rPr lang="pl-PL" sz="2000" dirty="0">
                <a:hlinkClick r:id="rId3"/>
              </a:rPr>
              <a:t>#</a:t>
            </a:r>
            <a:r>
              <a:rPr lang="pl-PL" sz="2000" dirty="0" err="1">
                <a:hlinkClick r:id="rId3"/>
              </a:rPr>
              <a:t>niemaMowy</a:t>
            </a:r>
            <a:r>
              <a:rPr lang="pl-PL" sz="2000" dirty="0"/>
              <a:t> </a:t>
            </a:r>
            <a:r>
              <a:rPr lang="pl-PL" sz="2000" dirty="0">
                <a:hlinkClick r:id="rId4"/>
              </a:rPr>
              <a:t>#</a:t>
            </a:r>
            <a:r>
              <a:rPr lang="pl-PL" sz="2000" dirty="0" err="1">
                <a:hlinkClick r:id="rId4"/>
              </a:rPr>
              <a:t>sprachlos</a:t>
            </a:r>
            <a:r>
              <a:rPr lang="pl-PL" sz="2000" dirty="0"/>
              <a:t> bowiem polega na udostępnianiu w sieci czarno-białych zdjęć użytkowników z zasłoniętymi ustami – bo ograniczenie możliwości nauki języka mniejszości to w dalekiej perspektywie faktyczne pozbawienie mniejszości głosu.</a:t>
            </a:r>
          </a:p>
          <a:p>
            <a:pPr marL="0" indent="0">
              <a:buNone/>
            </a:pPr>
            <a:r>
              <a:rPr lang="pl-PL" sz="1700" dirty="0">
                <a:hlinkClick r:id="rId5"/>
              </a:rPr>
              <a:t>https://vdg.pl/pl/portal/aktualnosci/mlodziez/item/5807-niemamowy-sprachlos-milczacy-protest-mlodziezy</a:t>
            </a:r>
            <a:endParaRPr lang="de-DE" sz="1700" dirty="0"/>
          </a:p>
          <a:p>
            <a:pPr marL="0" indent="0">
              <a:buNone/>
            </a:pPr>
            <a:endParaRPr lang="de-DE" sz="1700" dirty="0"/>
          </a:p>
          <a:p>
            <a:r>
              <a:rPr lang="de-DE" sz="2000" dirty="0"/>
              <a:t>A</a:t>
            </a:r>
            <a:r>
              <a:rPr lang="pl-PL" sz="2000" dirty="0" err="1"/>
              <a:t>rtykuły</a:t>
            </a:r>
            <a:r>
              <a:rPr lang="pl-PL" sz="2000" dirty="0"/>
              <a:t> prasowe</a:t>
            </a:r>
            <a:r>
              <a:rPr lang="de-DE" sz="2000" dirty="0"/>
              <a:t>, </a:t>
            </a:r>
            <a:r>
              <a:rPr lang="de-DE" sz="2000" dirty="0" err="1"/>
              <a:t>programy</a:t>
            </a:r>
            <a:r>
              <a:rPr lang="de-DE" sz="2000" dirty="0"/>
              <a:t> </a:t>
            </a:r>
            <a:r>
              <a:rPr lang="de-DE" sz="2000" dirty="0" err="1"/>
              <a:t>telewizyjne</a:t>
            </a:r>
            <a:endParaRPr lang="pl-PL" sz="2000" dirty="0"/>
          </a:p>
          <a:p>
            <a:pPr marL="0" indent="0">
              <a:buNone/>
            </a:pPr>
            <a:r>
              <a:rPr lang="pl-PL" sz="1800" dirty="0">
                <a:hlinkClick r:id="rId6"/>
              </a:rPr>
              <a:t>https://www.aussiedlerbeauftragter.de/SharedDocs/kurzmeldungen/Webs/AUSB/DE/2022/20220210-polen.html</a:t>
            </a:r>
            <a:endParaRPr lang="de-DE" sz="1800" dirty="0"/>
          </a:p>
          <a:p>
            <a:pPr marL="0" indent="0">
              <a:buNone/>
            </a:pPr>
            <a:endParaRPr lang="pl-PL" sz="17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900" dirty="0"/>
          </a:p>
          <a:p>
            <a:pPr marL="0" indent="0">
              <a:buNone/>
            </a:pPr>
            <a:endParaRPr lang="pl-PL" sz="9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52CA511-4650-4030-BF99-4A97B718E13B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55" y="108815"/>
            <a:ext cx="727911" cy="333687"/>
          </a:xfrm>
          <a:prstGeom prst="rect">
            <a:avLst/>
          </a:prstGeom>
        </p:spPr>
      </p:pic>
      <p:pic>
        <p:nvPicPr>
          <p:cNvPr id="3074" name="Picture 2" descr="Quelle / Źródło: BJDM ">
            <a:extLst>
              <a:ext uri="{FF2B5EF4-FFF2-40B4-BE49-F238E27FC236}">
                <a16:creationId xmlns:a16="http://schemas.microsoft.com/office/drawing/2014/main" id="{243CFC22-26B0-409A-B81F-42781A3A1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074" y="2040260"/>
            <a:ext cx="2618912" cy="138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405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01FCC7-6ADE-4872-BB0C-748ABEAE9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39" y="365126"/>
            <a:ext cx="11017188" cy="691318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rgbClr val="00B050"/>
                </a:solidFill>
              </a:rPr>
              <a:t>Wydarzenia i inicjatywy podejmowane w związku z decyzją Sejmu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9C531ECE-B18A-47C0-BAE9-63F65F5D2BD3}"/>
              </a:ext>
            </a:extLst>
          </p:cNvPr>
          <p:cNvSpPr/>
          <p:nvPr/>
        </p:nvSpPr>
        <p:spPr>
          <a:xfrm>
            <a:off x="461639" y="987930"/>
            <a:ext cx="1070499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9 lutego 2022 roku</a:t>
            </a:r>
          </a:p>
          <a:p>
            <a:r>
              <a:rPr lang="pl-PL" b="1" dirty="0"/>
              <a:t>Niezwykle szybka reakcja</a:t>
            </a:r>
            <a:r>
              <a:rPr lang="pl-PL" dirty="0"/>
              <a:t> </a:t>
            </a:r>
            <a:r>
              <a:rPr lang="pl-PL" b="1" dirty="0"/>
              <a:t>Rady Europy</a:t>
            </a:r>
            <a:r>
              <a:rPr lang="pl-PL" dirty="0"/>
              <a:t> na złożone przez Związek Niemieckich Stowarzyszeń zażalenie na działanie Rządu RP dyskryminujące język niemiecki a poprzez to społeczność Niemców w Polsce - </a:t>
            </a:r>
          </a:p>
          <a:p>
            <a:r>
              <a:rPr lang="pl-PL" b="1" dirty="0"/>
              <a:t>oficjalne stanowisko Komitetu Ekspertów:</a:t>
            </a:r>
          </a:p>
          <a:p>
            <a:endParaRPr lang="pl-PL" sz="1400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D6230C9D-1BAF-4C4B-95CA-5479490084F2}"/>
              </a:ext>
            </a:extLst>
          </p:cNvPr>
          <p:cNvSpPr/>
          <p:nvPr/>
        </p:nvSpPr>
        <p:spPr>
          <a:xfrm>
            <a:off x="267810" y="2485261"/>
            <a:ext cx="1165637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i="1" dirty="0">
                <a:latin typeface="Arial" panose="020B0604020202020204" pitchFamily="34" charset="0"/>
              </a:rPr>
              <a:t>„Komitet Ekspertów Europejskiej Karty Języków Regionalnych lub Mniejszościowych z niepokojem odnotował niedawne zmniejszenie subwencji na nauczanie języków regionalnych lub mniejszościowych/ w językach regionalnych lub mniejszościowych w Polsce oraz zmniejszenie liczby godzin przeznaczonych na nauczanie języka niemieckiego jako języka mniejszości. Nauczanie języka niemieckiego jako języka mniejszości zostało tym samym ograniczone do jednej godziny tygodniowo.</a:t>
            </a:r>
          </a:p>
          <a:p>
            <a:r>
              <a:rPr lang="pl-PL" sz="1600" b="1" i="1" dirty="0">
                <a:latin typeface="Arial" panose="020B0604020202020204" pitchFamily="34" charset="0"/>
              </a:rPr>
              <a:t>Jako Sygnatariusz Karty Polska zobowiązała się do ochrony i wspierania języków regionalnych lub mniejszościowych, podejmowania zdecydowanych środków ochronnych oraz do ułatwiania lub zachęcania do stosowania języków regionalnych lub mniejszościowych w życiu publicznym i prywatnym. Polska zobowiązała się również do oferowania lekcji w języku niemieckim, tj. z niemieckim językiem wykładowym.</a:t>
            </a:r>
            <a:endParaRPr lang="pl-PL" sz="1600" i="1" dirty="0">
              <a:latin typeface="Arial" panose="020B0604020202020204" pitchFamily="34" charset="0"/>
            </a:endParaRPr>
          </a:p>
          <a:p>
            <a:r>
              <a:rPr lang="pl-PL" sz="1600" i="1" dirty="0">
                <a:latin typeface="Arial" panose="020B0604020202020204" pitchFamily="34" charset="0"/>
              </a:rPr>
              <a:t>Zobowiązanie to pozostaje niespełnione i jest przedmiotem ponownego zalecenia Komitetu Ekspertów w jego najnowszym Podsumowaniu ustaleń monitoringowych. W tym kontekście ostatnie wydarzenia oznaczają dalsze osłabienie edukacji języka niemieckiego jako języka mniejszości. Stanowią one krok wstecz w stosunku do sytuacji, panującej podczas wizyty Komitetu Ekspertów w Polsce w czerwcu 2021 r. i są sprzeczne z celami i zasadami Karty.</a:t>
            </a:r>
          </a:p>
          <a:p>
            <a:r>
              <a:rPr lang="pl-PL" sz="1600" b="1" i="1" dirty="0">
                <a:latin typeface="Arial" panose="020B0604020202020204" pitchFamily="34" charset="0"/>
              </a:rPr>
              <a:t>Komitet Ekspertów zwrócił się do władz polskich o dalsze informacje na temat podjętych środków.”</a:t>
            </a:r>
            <a:endParaRPr lang="pl-PL" sz="1600" b="0" i="1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1A38A42-C7B6-4172-AEB5-2681C77B5ACA}"/>
              </a:ext>
            </a:extLst>
          </p:cNvPr>
          <p:cNvSpPr txBox="1"/>
          <p:nvPr/>
        </p:nvSpPr>
        <p:spPr>
          <a:xfrm>
            <a:off x="133167" y="6106250"/>
            <a:ext cx="116563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hlinkClick r:id="rId2"/>
              </a:rPr>
              <a:t>https://vdg.pl/pl/portal/aktualnosci/polityka/item/5836-rada-europy-komitet-ekspertow-zaniepokojony-decyzjami-ze-szkoda-dla-lekcji-jezyka-niemieckiego</a:t>
            </a:r>
            <a:endParaRPr lang="pl-PL" sz="1600" dirty="0"/>
          </a:p>
          <a:p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FFDD7BA-D911-45EA-BEE2-E4292DAFBD1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55" y="108815"/>
            <a:ext cx="727911" cy="33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18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01FCC7-6ADE-4872-BB0C-748ABEAE9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39" y="365126"/>
            <a:ext cx="11017188" cy="691318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rgbClr val="00B050"/>
                </a:solidFill>
              </a:rPr>
              <a:t>Wydarzenia i inicjatywy podejmowane w związku z decyzją Sejmu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85AC5F-E45C-4332-AECB-2A9FBE401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659" y="870012"/>
            <a:ext cx="11017187" cy="58415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400" dirty="0"/>
          </a:p>
          <a:p>
            <a:r>
              <a:rPr lang="pl-PL" sz="2400" dirty="0"/>
              <a:t>W dniu </a:t>
            </a:r>
            <a:r>
              <a:rPr lang="pl-PL" sz="2400" b="1" dirty="0"/>
              <a:t>9 lutego 2022 </a:t>
            </a:r>
            <a:r>
              <a:rPr lang="pl-PL" sz="2400" dirty="0"/>
              <a:t>Związek Niemieckich Stowarzyszeń Społeczno-Kulturalnych w Polsce wysłał skargę do Organizacji Bezpieczeństwa i Współpracy w Europie. </a:t>
            </a:r>
          </a:p>
          <a:p>
            <a:pPr marL="0" indent="0" algn="just">
              <a:buNone/>
            </a:pPr>
            <a:r>
              <a:rPr lang="pl-PL" sz="1900" i="1" dirty="0"/>
              <a:t>„Dyskryminacja mniejszości niemieckiej w Polsce jest szczególnie niezrozumiała w kontekście polskiej prezydencji w OBWE. Jako Związek Niemieckich Stowarzyszeń liczymy szczególnie na zrozumienie sytuacji mniejszości niemieckiej i podjęcie konkretnych działań przez polskiego Ministra Spraw Zagranicznych Zbigniewa </a:t>
            </a:r>
            <a:r>
              <a:rPr lang="pl-PL" sz="1900" i="1" dirty="0" err="1"/>
              <a:t>Rau</a:t>
            </a:r>
            <a:r>
              <a:rPr lang="pl-PL" sz="1900" i="1" dirty="0"/>
              <a:t>, który przewodniczy pracom OBWE i zalicza do jednego z priorytetów tych prac aktywność na rzecz promocji i ochrony praw człowieka oraz podstawowych wolności.”</a:t>
            </a:r>
          </a:p>
          <a:p>
            <a:pPr marL="0" indent="0" algn="just">
              <a:buNone/>
            </a:pPr>
            <a:r>
              <a:rPr lang="pl-PL" sz="1600" i="1" dirty="0">
                <a:hlinkClick r:id="rId2"/>
              </a:rPr>
              <a:t>https://vdg.pl/pl/portal/aktualnosci/polityka/item/5837-decyzja-ministra-zaskarzona-do-obwe</a:t>
            </a:r>
            <a:endParaRPr lang="pl-PL" sz="1600" i="1" dirty="0"/>
          </a:p>
          <a:p>
            <a:pPr marL="0" indent="0" algn="just">
              <a:buNone/>
            </a:pPr>
            <a:endParaRPr lang="pl-PL" sz="1900" i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52CA511-4650-4030-BF99-4A97B718E13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55" y="108815"/>
            <a:ext cx="727911" cy="33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29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01FCC7-6ADE-4872-BB0C-748ABEAE9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39" y="365126"/>
            <a:ext cx="11017188" cy="691318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rgbClr val="00B050"/>
                </a:solidFill>
              </a:rPr>
              <a:t>Wydarzenia i inicjatywy podejmowane w związku z decyzją Sejmu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85AC5F-E45C-4332-AECB-2A9FBE401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659" y="870012"/>
            <a:ext cx="11017187" cy="58415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400" dirty="0"/>
          </a:p>
          <a:p>
            <a:r>
              <a:rPr lang="pl-PL" sz="2400" dirty="0"/>
              <a:t>W dniu </a:t>
            </a:r>
            <a:r>
              <a:rPr lang="pl-PL" sz="2400" b="1" dirty="0"/>
              <a:t>9 lutego 2022 </a:t>
            </a:r>
            <a:r>
              <a:rPr lang="pl-PL" sz="2400" dirty="0"/>
              <a:t>Związek Niemieckich Stowarzyszeń Społeczno-Kulturalnych w Polsce wysłał skargę Prezydium Parlamentu Europejskiego</a:t>
            </a:r>
          </a:p>
          <a:p>
            <a:pPr marL="0" indent="0">
              <a:buNone/>
            </a:pPr>
            <a:r>
              <a:rPr lang="pl-PL" sz="1800" i="1" dirty="0"/>
              <a:t>„W związku z aktualną sytuacją prawną i społeczną dotyczącą mniejszości niemieckiej w Polsce, jako Związek Niemieckich Stowarzyszeń Społeczno-Kulturalnych w Polsce (</a:t>
            </a:r>
            <a:r>
              <a:rPr lang="pl-PL" sz="1800" i="1" dirty="0" err="1"/>
              <a:t>VdG</a:t>
            </a:r>
            <a:r>
              <a:rPr lang="pl-PL" sz="1800" i="1" dirty="0"/>
              <a:t>) informujemy Państwa o prawnym uznaniu dyskryminacji mniejszości niemieckiej i jej języka w ramach polityki mniejszościowej i prawa oświatowego oraz o stygmatyzacji dzieci uczących się języka niemieckiego jako języka mniejszości. Niniejszym składamy pismo ze skargą dotyczącą obecnej sytuacji w dziedzinie języków mniejszościowych.”</a:t>
            </a:r>
          </a:p>
          <a:p>
            <a:pPr marL="0" indent="0">
              <a:buNone/>
            </a:pPr>
            <a:r>
              <a:rPr lang="pl-PL" sz="1600" i="1" dirty="0">
                <a:hlinkClick r:id="rId2"/>
              </a:rPr>
              <a:t>https://vdg.pl/pl/portal/aktualnosci/polityka/item/5841-skarga-znssk-w-polsce-do-parlamentu-europejskiego</a:t>
            </a:r>
            <a:endParaRPr lang="pl-PL" sz="1600" i="1" dirty="0"/>
          </a:p>
          <a:p>
            <a:pPr marL="0" indent="0">
              <a:buNone/>
            </a:pPr>
            <a:endParaRPr lang="pl-PL" sz="1800" i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52CA511-4650-4030-BF99-4A97B718E13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55" y="108815"/>
            <a:ext cx="727911" cy="33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44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01FCC7-6ADE-4872-BB0C-748ABEAE9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39" y="365126"/>
            <a:ext cx="11017188" cy="691318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rgbClr val="00B050"/>
                </a:solidFill>
              </a:rPr>
              <a:t>Wydarzenia i inicjatywy podejmowane w związku z decyzją Sejmu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85AC5F-E45C-4332-AECB-2A9FBE401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4156" y="2451707"/>
            <a:ext cx="6480699" cy="277985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sz="2400" dirty="0"/>
              <a:t>W obliczu dyskryminacji prawnej mniejszości niemieckiej w Polsce, związanej z decyzją o redukcji środków na nauczanie języka ojczystego podjętym w Sejmie RP, Fundacja Solidarności z Niemcami za Granicą (</a:t>
            </a:r>
            <a:r>
              <a:rPr lang="pl-PL" sz="2400" dirty="0" err="1"/>
              <a:t>Stiftung</a:t>
            </a:r>
            <a:r>
              <a:rPr lang="pl-PL" sz="2400" dirty="0"/>
              <a:t> </a:t>
            </a:r>
            <a:r>
              <a:rPr lang="pl-PL" sz="2400" dirty="0" err="1"/>
              <a:t>Verbundenheit</a:t>
            </a:r>
            <a:r>
              <a:rPr lang="pl-PL" sz="2400" dirty="0"/>
              <a:t> mit den </a:t>
            </a:r>
            <a:r>
              <a:rPr lang="pl-PL" sz="2400" dirty="0" err="1"/>
              <a:t>Deutschen</a:t>
            </a:r>
            <a:r>
              <a:rPr lang="pl-PL" sz="2400" dirty="0"/>
              <a:t> im </a:t>
            </a:r>
            <a:r>
              <a:rPr lang="pl-PL" sz="2400" dirty="0" err="1"/>
              <a:t>Ausland</a:t>
            </a:r>
            <a:r>
              <a:rPr lang="pl-PL" sz="2400" dirty="0"/>
              <a:t>) oraz Grupa Robocza Mniejszości Niemieckich (AGDM) w Federalistycznej Unii Europejskich Grup Narodowościowych (FUEN) zapraszają do </a:t>
            </a:r>
            <a:r>
              <a:rPr lang="pl-PL" sz="2400" b="1" dirty="0"/>
              <a:t>dyskusji online na temat "Redukcja lekcji języka niemieckiego dla mniejszości niemieckiej w Polsce i jej konsekwencje".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52CA511-4650-4030-BF99-4A97B718E13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55" y="108815"/>
            <a:ext cx="727911" cy="333687"/>
          </a:xfrm>
          <a:prstGeom prst="rect">
            <a:avLst/>
          </a:prstGeom>
        </p:spPr>
      </p:pic>
      <p:pic>
        <p:nvPicPr>
          <p:cNvPr id="1026" name="Picture 2" descr="Einladung zur Online-Diskussion zum Thema &quot;Die Kürzung des Deutschunterrichts der deutschen Minderheit in Polen und die Folgen“">
            <a:extLst>
              <a:ext uri="{FF2B5EF4-FFF2-40B4-BE49-F238E27FC236}">
                <a16:creationId xmlns:a16="http://schemas.microsoft.com/office/drawing/2014/main" id="{7BC00F08-4BD3-4DAA-9AA6-6E24B99B8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12" y="1638479"/>
            <a:ext cx="3116034" cy="440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F73D3107-9D66-4EF2-AE85-CA3C58FC1480}"/>
              </a:ext>
            </a:extLst>
          </p:cNvPr>
          <p:cNvSpPr/>
          <p:nvPr/>
        </p:nvSpPr>
        <p:spPr>
          <a:xfrm>
            <a:off x="5042517" y="5799312"/>
            <a:ext cx="71494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hlinkClick r:id="rId4"/>
              </a:rPr>
              <a:t>https://vdg.pl/pl/portal/aktualnosci/wydarzenia/item/5844-dyskusja-online-na-temat-redukcja-lekcji-niemieckiego-mniejszosci-niemieckiej-w-polsce-i-jej-konsekwencje</a:t>
            </a:r>
            <a:endParaRPr lang="pl-PL" sz="1400" dirty="0"/>
          </a:p>
          <a:p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366988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452CA511-4650-4030-BF99-4A97B718E13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55" y="108815"/>
            <a:ext cx="727911" cy="333687"/>
          </a:xfrm>
          <a:prstGeom prst="rect">
            <a:avLst/>
          </a:prstGeom>
        </p:spPr>
      </p:pic>
      <p:pic>
        <p:nvPicPr>
          <p:cNvPr id="2050" name="Picture 2" descr="Verordnung des polnischen Bildungsministeriums / Rozporządzenie MEiN ">
            <a:extLst>
              <a:ext uri="{FF2B5EF4-FFF2-40B4-BE49-F238E27FC236}">
                <a16:creationId xmlns:a16="http://schemas.microsoft.com/office/drawing/2014/main" id="{06F50DBE-90FF-4F33-AE80-08A13F878C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62" y="917409"/>
            <a:ext cx="3554137" cy="502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979BBD7-C5B3-40F4-99A8-E8C0924353DD}"/>
              </a:ext>
            </a:extLst>
          </p:cNvPr>
          <p:cNvSpPr txBox="1"/>
          <p:nvPr/>
        </p:nvSpPr>
        <p:spPr>
          <a:xfrm>
            <a:off x="3808520" y="1236180"/>
            <a:ext cx="4097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7030A0"/>
                </a:solidFill>
              </a:rPr>
              <a:t>Zmniejszenie ilości godzin (obowiązkowych) języka niemieckiego jako języka mniejszości w formie dodatkowej z 3 do 1 godziny lekcyjnej tygodniowo.</a:t>
            </a:r>
          </a:p>
          <a:p>
            <a:endParaRPr lang="pl-PL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88F970DE-10FD-4A86-82B4-BE6135B20AFA}"/>
              </a:ext>
            </a:extLst>
          </p:cNvPr>
          <p:cNvSpPr txBox="1"/>
          <p:nvPr/>
        </p:nvSpPr>
        <p:spPr>
          <a:xfrm>
            <a:off x="3808520" y="4740262"/>
            <a:ext cx="41027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7030A0"/>
                </a:solidFill>
              </a:rPr>
              <a:t>Zmniejszenie wag subwencji dotyczących nauczania języka mniejszości o około 17% w 2022 roku (prawdopodobnie w 2023 roku o 50 %</a:t>
            </a:r>
            <a:r>
              <a:rPr lang="de-DE" dirty="0">
                <a:solidFill>
                  <a:srgbClr val="7030A0"/>
                </a:solidFill>
              </a:rPr>
              <a:t>)</a:t>
            </a:r>
            <a:endParaRPr lang="pl-PL" dirty="0">
              <a:solidFill>
                <a:srgbClr val="7030A0"/>
              </a:solidFill>
            </a:endParaRPr>
          </a:p>
        </p:txBody>
      </p:sp>
      <p:pic>
        <p:nvPicPr>
          <p:cNvPr id="2052" name="Picture 4" descr="Zdjęcie">
            <a:extLst>
              <a:ext uri="{FF2B5EF4-FFF2-40B4-BE49-F238E27FC236}">
                <a16:creationId xmlns:a16="http://schemas.microsoft.com/office/drawing/2014/main" id="{9DF22E90-C0BC-4706-8C7A-C946D4D0B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735" y="937348"/>
            <a:ext cx="3557603" cy="503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467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BFC9F977-DE97-4ECB-B5CB-6AA0E4F1202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682" y="195308"/>
            <a:ext cx="10662081" cy="5956917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A6C92BD6-0E7A-4E00-8548-CD8A87D5B488}"/>
              </a:ext>
            </a:extLst>
          </p:cNvPr>
          <p:cNvSpPr/>
          <p:nvPr/>
        </p:nvSpPr>
        <p:spPr>
          <a:xfrm>
            <a:off x="3890989" y="6293360"/>
            <a:ext cx="4087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https://skgd.pl/formularz-dla-nauczycieli/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30538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A8622E46-3A17-495D-894E-4183A46A566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5522" y="577050"/>
            <a:ext cx="10040646" cy="5699464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8597B33A-F582-45ED-846E-7B9FEC0CDEA5}"/>
              </a:ext>
            </a:extLst>
          </p:cNvPr>
          <p:cNvSpPr/>
          <p:nvPr/>
        </p:nvSpPr>
        <p:spPr>
          <a:xfrm>
            <a:off x="3882112" y="6395906"/>
            <a:ext cx="4087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hlinkClick r:id="rId3"/>
              </a:rPr>
              <a:t>https://skgd.pl/formularz-dla-nauczycieli/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65879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01FCC7-6ADE-4872-BB0C-748ABEAE9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39" y="365126"/>
            <a:ext cx="11017188" cy="691318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rgbClr val="00B050"/>
                </a:solidFill>
              </a:rPr>
              <a:t>Wydarzenia i inicjatywy podejmowane w związku z decyzją Sejmu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85AC5F-E45C-4332-AECB-2A9FBE401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2975"/>
            <a:ext cx="10515600" cy="5586210"/>
          </a:xfrm>
        </p:spPr>
        <p:txBody>
          <a:bodyPr>
            <a:normAutofit/>
          </a:bodyPr>
          <a:lstStyle/>
          <a:p>
            <a:pPr algn="just"/>
            <a:r>
              <a:rPr lang="pl-PL" sz="2600" b="1" dirty="0"/>
              <a:t>21 grudnia 2021</a:t>
            </a:r>
          </a:p>
          <a:p>
            <a:pPr marL="0" indent="0" algn="just">
              <a:buNone/>
            </a:pPr>
            <a:br>
              <a:rPr lang="pl-PL" sz="2400" dirty="0"/>
            </a:br>
            <a:r>
              <a:rPr lang="pl-PL" sz="2400" dirty="0"/>
              <a:t>Apel Sejmiku Województwa Opolskiego dotyczący obniżenia wysokości subwencji oświatowej na edukację w zakresie języków mniejszości narodowych i etnicznych oraz języka regionalnego na rok 2022 skierowany do </a:t>
            </a:r>
            <a:r>
              <a:rPr lang="pl-PL" sz="2400" dirty="0" err="1"/>
              <a:t>do</a:t>
            </a:r>
            <a:r>
              <a:rPr lang="pl-PL" sz="2400" dirty="0"/>
              <a:t> Prezydenta RP, marszałków Sejmu i Senatu RP, premiera, Ministra Edukacji i Nauki, parlamentarzystów z województwa opolskiego, Wojewody Opolskiego, Opolskiego Kuratora Oświaty, Związku Województw RP, samorządów lokalnych i mieszkańców. </a:t>
            </a:r>
          </a:p>
          <a:p>
            <a:pPr marL="0" indent="0" algn="just">
              <a:buNone/>
            </a:pPr>
            <a:r>
              <a:rPr lang="pl-PL" sz="1600" u="sng" dirty="0">
                <a:hlinkClick r:id="rId2"/>
              </a:rPr>
              <a:t>https://www.opolskie.pl/2021/12/radni-zaapelowali/</a:t>
            </a:r>
            <a:endParaRPr lang="pl-PL" sz="1600" u="sng" dirty="0"/>
          </a:p>
          <a:p>
            <a:pPr marL="0" indent="0" algn="just">
              <a:buNone/>
            </a:pPr>
            <a:r>
              <a:rPr lang="pl-PL" sz="1600" u="sng" dirty="0">
                <a:hlinkClick r:id="rId3"/>
              </a:rPr>
              <a:t>https://vdg.pl/pl/portal/aktualnosci/polityka/item/5800-radni-zaapelowali</a:t>
            </a:r>
            <a:endParaRPr lang="pl-PL" sz="1600" u="sng" dirty="0"/>
          </a:p>
          <a:p>
            <a:pPr marL="0" indent="0" algn="just">
              <a:buNone/>
            </a:pPr>
            <a:endParaRPr lang="pl-PL" sz="2400" u="sng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398A41E-422B-4C54-ABF1-EA9EE58C609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55" y="108815"/>
            <a:ext cx="727911" cy="33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31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01FCC7-6ADE-4872-BB0C-748ABEAE9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39" y="365126"/>
            <a:ext cx="11017188" cy="691318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rgbClr val="00B050"/>
                </a:solidFill>
              </a:rPr>
              <a:t>Wydarzenia i inicjatywy podejmowane w związku z decyzją Sejmu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85AC5F-E45C-4332-AECB-2A9FBE401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2975"/>
            <a:ext cx="10515600" cy="558621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l-PL" sz="2600" dirty="0"/>
              <a:t>W dniu </a:t>
            </a:r>
            <a:r>
              <a:rPr lang="pl-PL" sz="2600" b="1" dirty="0"/>
              <a:t>22 grudnia 2021 </a:t>
            </a:r>
            <a:r>
              <a:rPr lang="pl-PL" sz="2600" dirty="0"/>
              <a:t>roku Związek Niemieckich Stowarzyszeń Społeczno-Kulturalnych w Polsce wystosował pismo/ apel do</a:t>
            </a:r>
          </a:p>
          <a:p>
            <a:pPr algn="just">
              <a:buFontTx/>
              <a:buChar char="-"/>
            </a:pPr>
            <a:r>
              <a:rPr lang="pl-PL" sz="2600" dirty="0"/>
              <a:t>Pana Marszałka Senatu, Pań i Panów Senatorów z prośbą o odrzucenie zaakceptowanej w Sejmie poprawki do ustawy budżetowej dotyczącej zmniejszenia wydatków o kwotę 39.800 tys. zł w części oświatowej subwencji ogólnej dla jednostek samorządu terytorialnego. </a:t>
            </a:r>
          </a:p>
          <a:p>
            <a:pPr marL="0" indent="0" algn="just">
              <a:buNone/>
            </a:pPr>
            <a:r>
              <a:rPr lang="pl-PL" sz="2100" dirty="0">
                <a:hlinkClick r:id="rId2"/>
              </a:rPr>
              <a:t>https://vdg.pl/pl/portal/aktualnosci/polityka/item/5802-list-do-senatu-rp-niemcy-w-polsce-maja-prawo-do-wsparcia-jezyka-ojczystego</a:t>
            </a:r>
            <a:endParaRPr lang="pl-PL" sz="2100" dirty="0"/>
          </a:p>
          <a:p>
            <a:pPr marL="0" indent="0" algn="just">
              <a:buNone/>
            </a:pPr>
            <a:endParaRPr lang="pl-PL" sz="2600" dirty="0"/>
          </a:p>
          <a:p>
            <a:pPr algn="just"/>
            <a:r>
              <a:rPr lang="pl-PL" sz="2600" dirty="0"/>
              <a:t>W dniu </a:t>
            </a:r>
            <a:r>
              <a:rPr lang="pl-PL" sz="2600" b="1" dirty="0"/>
              <a:t>23 grudnia 2021 </a:t>
            </a:r>
            <a:r>
              <a:rPr lang="pl-PL" sz="2600" dirty="0"/>
              <a:t>wspólnie z przewodniczącymi Związku Niemieckich Stowarzyszeń Społeczno-Kulturalnych w Polsce i TSKN w Opolu poseł mniejszości niemieckiej Ryszard Galla wystąpił z pismem do Rzecznika Praw Obywatelskich (RPO) w sprawie obniżenia przez Sejm części oświatowej subwencji ogólnej dla jednostek samorządu terytorialnego o 39 milionów 800 tysięcy złotych, które ma dotyczyć zmniejszenia finansowania nauczania języka niemieckiego jako języka mniejszości narodowej. W piśmie tym zwrócili się do Pana Rzecznika z prośbą o podjęcie interwencji we właściwych organach. </a:t>
            </a:r>
            <a:r>
              <a:rPr lang="pl-PL" sz="2600" b="1" dirty="0"/>
              <a:t>W odpowiedzi RPO wystąpił z odpowiednim pismem do premiera Mateusza Morawieckiego i marszałka Senatu Tomasza Grodzkiego</a:t>
            </a:r>
          </a:p>
          <a:p>
            <a:pPr marL="0" indent="0" algn="just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100" u="sng" dirty="0">
                <a:hlinkClick r:id="rId3"/>
              </a:rPr>
              <a:t>https://vdg.pl/pl/portal/aktualnosci/polityka/item/5806-nie-kosztem-nauczania-jezyka-mniejszosci-narodowych</a:t>
            </a:r>
            <a:endParaRPr lang="pl-PL" sz="2100" u="sng" dirty="0"/>
          </a:p>
          <a:p>
            <a:pPr marL="0" indent="0">
              <a:buNone/>
            </a:pPr>
            <a:r>
              <a:rPr lang="pl-PL" sz="2100" u="sng" dirty="0">
                <a:hlinkClick r:id="rId4"/>
              </a:rPr>
              <a:t>https://bip.brpo.gov.pl/pl/content/rpo-niemiecki-jezyk-mniejszosci-ciecia-premier-senat</a:t>
            </a:r>
            <a:endParaRPr lang="pl-PL" sz="2100" u="sng" dirty="0"/>
          </a:p>
          <a:p>
            <a:pPr marL="0" indent="0">
              <a:buNone/>
            </a:pPr>
            <a:endParaRPr lang="pl-PL" sz="2400" u="sng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398A41E-422B-4C54-ABF1-EA9EE58C609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55" y="108815"/>
            <a:ext cx="727911" cy="33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003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01FCC7-6ADE-4872-BB0C-748ABEAE9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39" y="365126"/>
            <a:ext cx="11017188" cy="691318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rgbClr val="00B050"/>
                </a:solidFill>
              </a:rPr>
              <a:t>Wydarzenia i inicjatywy podejmowane w związku z decyzją Sejmu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85AC5F-E45C-4332-AECB-2A9FBE401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2975"/>
            <a:ext cx="10515600" cy="558621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l-PL" sz="2600" b="1" dirty="0"/>
              <a:t>22 grudnia 2021 </a:t>
            </a:r>
          </a:p>
          <a:p>
            <a:pPr marL="0" indent="0" algn="just">
              <a:buNone/>
            </a:pPr>
            <a:r>
              <a:rPr lang="pl-PL" sz="2400" dirty="0"/>
              <a:t>Konferencja prasowa </a:t>
            </a:r>
            <a:r>
              <a:rPr lang="de-DE" sz="2400" dirty="0"/>
              <a:t>w </a:t>
            </a:r>
            <a:r>
              <a:rPr lang="de-DE" sz="2400" b="1" dirty="0" err="1"/>
              <a:t>Opolu</a:t>
            </a:r>
            <a:r>
              <a:rPr lang="de-DE" sz="2400" dirty="0"/>
              <a:t> </a:t>
            </a:r>
            <a:r>
              <a:rPr lang="pl-PL" sz="2400" dirty="0"/>
              <a:t>w sprawie obniżenia wysokości subwencji oświatowej </a:t>
            </a:r>
          </a:p>
          <a:p>
            <a:pPr marL="0" indent="0">
              <a:buNone/>
            </a:pPr>
            <a:r>
              <a:rPr lang="pl-PL" sz="2400" dirty="0"/>
              <a:t>Na wspólnej konferencji prasowej przedstawiciele Mniejszości Niemieckiej wraz z przedstawicielami Polskiej Sieci Federalnej ds. partycypacji i Spraw Społecznych w Niemczech, byli zgodni, że decyzje Sejmu RP zaszkodzą zarówno społeczności Mniejszości Niemieckiej w Polsce jak</a:t>
            </a:r>
            <a:br>
              <a:rPr lang="pl-PL" sz="2400" dirty="0"/>
            </a:br>
            <a:r>
              <a:rPr lang="pl-PL" sz="2400" dirty="0"/>
              <a:t>i Polonii w Niemczech.</a:t>
            </a:r>
            <a:endParaRPr lang="pl-PL" sz="2400" b="1" u="sng" dirty="0"/>
          </a:p>
          <a:p>
            <a:pPr marL="0" indent="0" algn="just">
              <a:buNone/>
            </a:pPr>
            <a:r>
              <a:rPr lang="pl-PL" sz="1600" u="sng" dirty="0">
                <a:hlinkClick r:id="rId2"/>
              </a:rPr>
              <a:t>https://skgd.pl/2021/12/22/informacja-prasowa-po-konferencji-dot-obnizenia-wysokosci-subwencji-oswiatowej/</a:t>
            </a:r>
            <a:endParaRPr lang="pl-PL" sz="1600" u="sng" dirty="0"/>
          </a:p>
          <a:p>
            <a:pPr marL="0" indent="0" algn="just">
              <a:buNone/>
            </a:pPr>
            <a:r>
              <a:rPr lang="pl-PL" sz="1600" u="sng" dirty="0">
                <a:hlinkClick r:id="rId3"/>
              </a:rPr>
              <a:t>https://vdg.pl/pl/portal/aktualnosci/polityka/item/5796-wspolny-glos-w-sprawie-jezyka-mniejszosci</a:t>
            </a:r>
            <a:endParaRPr lang="pl-PL" sz="1600" u="sng" dirty="0"/>
          </a:p>
          <a:p>
            <a:pPr marL="0" indent="0" algn="just">
              <a:buNone/>
            </a:pPr>
            <a:endParaRPr lang="pl-PL" sz="1600" u="sng" dirty="0"/>
          </a:p>
          <a:p>
            <a:pPr marL="0" indent="0" algn="just">
              <a:buNone/>
            </a:pPr>
            <a:r>
              <a:rPr lang="pl-PL" sz="2400" dirty="0"/>
              <a:t>• </a:t>
            </a:r>
            <a:r>
              <a:rPr lang="pl-PL" sz="2400" b="1" dirty="0"/>
              <a:t>29 grudnia 2021 </a:t>
            </a:r>
          </a:p>
          <a:p>
            <a:pPr marL="0" indent="0" algn="just">
              <a:buNone/>
            </a:pPr>
            <a:r>
              <a:rPr lang="pl-PL" sz="2400" dirty="0"/>
              <a:t>Konferencja poświęcona obniżeniu subwencji oświatowej na nauczanie języków mniejszości narodowych</a:t>
            </a:r>
          </a:p>
          <a:p>
            <a:pPr marL="0" indent="0" algn="just">
              <a:buNone/>
            </a:pPr>
            <a:r>
              <a:rPr lang="pl-PL" sz="2400" dirty="0"/>
              <a:t>w siedzibie DFK w </a:t>
            </a:r>
            <a:r>
              <a:rPr lang="pl-PL" sz="2400" b="1" dirty="0"/>
              <a:t>Katowicach </a:t>
            </a:r>
            <a:r>
              <a:rPr lang="pl-PL" sz="2400" dirty="0"/>
              <a:t>z przedstawicielami mediów spotkali się: Ryszard Galla (poseł na Sejm RP z ramienia Mniejszości Niemieckiej), Bernard Gaida (przewodniczący Związku Niemieckich Stowarzyszeń Społeczno-Kulturalnych w Polsce), Marcin </a:t>
            </a:r>
            <a:r>
              <a:rPr lang="pl-PL" sz="2400" dirty="0" err="1"/>
              <a:t>Lippa</a:t>
            </a:r>
            <a:r>
              <a:rPr lang="pl-PL" sz="2400" dirty="0"/>
              <a:t> (przewodniczący Towarzystwa Społeczno-Kulturalnego Niemców Województwa Śląskiego) i Agnieszka </a:t>
            </a:r>
            <a:r>
              <a:rPr lang="pl-PL" sz="2400" dirty="0" err="1"/>
              <a:t>Dłociok</a:t>
            </a:r>
            <a:r>
              <a:rPr lang="pl-PL" sz="2400" dirty="0"/>
              <a:t> (nauczycielka języka niemieckiego, przewodnicząca mniejszości niemieckiej w Gliwicach).</a:t>
            </a:r>
            <a:endParaRPr lang="pl-PL" sz="2400" u="sng" dirty="0"/>
          </a:p>
          <a:p>
            <a:pPr marL="0" indent="0" algn="just">
              <a:buNone/>
            </a:pPr>
            <a:r>
              <a:rPr lang="pl-PL" sz="1600" u="sng" dirty="0">
                <a:hlinkClick r:id="rId4"/>
              </a:rPr>
              <a:t>https://dfkschlesien.pl/2022/01/05/konferencja-poswiecona-obnizeniu-subwencji-oswiatowej-na-nauczanie-jezykow-mniejszosci-narodowych/</a:t>
            </a:r>
            <a:endParaRPr lang="pl-PL" sz="1600" u="sng" dirty="0"/>
          </a:p>
          <a:p>
            <a:pPr marL="0" indent="0" algn="just">
              <a:buNone/>
            </a:pPr>
            <a:endParaRPr lang="pl-PL" sz="2400" u="sng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398A41E-422B-4C54-ABF1-EA9EE58C609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55" y="108815"/>
            <a:ext cx="727911" cy="33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44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01FCC7-6ADE-4872-BB0C-748ABEAE9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39" y="365126"/>
            <a:ext cx="11017188" cy="691318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rgbClr val="00B050"/>
                </a:solidFill>
              </a:rPr>
              <a:t>Wydarzenia i inicjatywy podejmowane w związku z decyzją Sejmu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85AC5F-E45C-4332-AECB-2A9FBE401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9406"/>
            <a:ext cx="10515600" cy="5508594"/>
          </a:xfrm>
        </p:spPr>
        <p:txBody>
          <a:bodyPr>
            <a:normAutofit fontScale="70000" lnSpcReduction="20000"/>
          </a:bodyPr>
          <a:lstStyle/>
          <a:p>
            <a:r>
              <a:rPr lang="pl-PL" sz="2400" dirty="0"/>
              <a:t>W dniu </a:t>
            </a:r>
            <a:r>
              <a:rPr lang="pl-PL" sz="2400" b="1" dirty="0"/>
              <a:t>5 stycznia 2022 </a:t>
            </a:r>
            <a:r>
              <a:rPr lang="pl-PL" sz="2400" dirty="0"/>
              <a:t>Związek Niemieckich Stowarzyszeń Społeczno-Kulturalnych w Polsce wystosował pismo do</a:t>
            </a:r>
          </a:p>
          <a:p>
            <a:pPr marL="0" indent="0">
              <a:buNone/>
            </a:pPr>
            <a:r>
              <a:rPr lang="pl-PL" sz="2400" dirty="0"/>
              <a:t>- Pani </a:t>
            </a:r>
            <a:r>
              <a:rPr lang="pl-PL" sz="2400" u="sng" dirty="0"/>
              <a:t>Anny Czarneckiej </a:t>
            </a:r>
            <a:r>
              <a:rPr lang="pl-PL" sz="2400" dirty="0"/>
              <a:t>(Szef Ośrodka Produkcji TVN) z prośbą o pochylenie się nad problemem zgłoszonej poprawki do budżetu dotyczącej finansowania wysokości subwencji oświatowej ogólnej dla jednostek samorządu terytorialnego przeznaczonych na naukę języków mniejszości narodowych i etnicznych.</a:t>
            </a:r>
          </a:p>
          <a:p>
            <a:pPr marL="0" indent="0">
              <a:buNone/>
            </a:pPr>
            <a:endParaRPr lang="pl-PL" sz="2400" dirty="0"/>
          </a:p>
          <a:p>
            <a:r>
              <a:rPr lang="pl-PL" sz="2400" dirty="0"/>
              <a:t>W dniu </a:t>
            </a:r>
            <a:r>
              <a:rPr lang="pl-PL" sz="2400" b="1" dirty="0"/>
              <a:t>10 stycznia 2022 </a:t>
            </a:r>
            <a:r>
              <a:rPr lang="pl-PL" sz="2400" dirty="0"/>
              <a:t>Związek Niemieckich Stowarzyszeń Społeczno-Kulturalnych w Polsce wystosował pismo do</a:t>
            </a:r>
          </a:p>
          <a:p>
            <a:pPr marL="0" indent="0">
              <a:buNone/>
            </a:pPr>
            <a:r>
              <a:rPr lang="pl-PL" sz="2400" u="sng" dirty="0"/>
              <a:t>- Nancy </a:t>
            </a:r>
            <a:r>
              <a:rPr lang="pl-PL" sz="2400" u="sng" dirty="0" err="1"/>
              <a:t>Faeser</a:t>
            </a:r>
            <a:r>
              <a:rPr lang="pl-PL" sz="2400" dirty="0"/>
              <a:t>, niemieckiej minister spraw wewnętrznych (</a:t>
            </a:r>
            <a:r>
              <a:rPr lang="de-DE" sz="2400" dirty="0"/>
              <a:t>Bundesministerium des Innern und für Heimat</a:t>
            </a:r>
            <a:r>
              <a:rPr lang="pl-PL" sz="2400" dirty="0"/>
              <a:t>) z prośbą o spotkanie.</a:t>
            </a:r>
          </a:p>
          <a:p>
            <a:endParaRPr lang="pl-PL" sz="2400" dirty="0"/>
          </a:p>
          <a:p>
            <a:r>
              <a:rPr lang="pl-PL" sz="2400" dirty="0"/>
              <a:t>W dniu </a:t>
            </a:r>
            <a:r>
              <a:rPr lang="pl-PL" sz="2400" b="1" dirty="0"/>
              <a:t>12 stycznia 2022 </a:t>
            </a:r>
            <a:r>
              <a:rPr lang="pl-PL" sz="2400" dirty="0"/>
              <a:t>Związek Niemieckich Stowarzyszeń Społeczno-Kulturalnych w Polsce wystosował pismo/ apel do:</a:t>
            </a:r>
          </a:p>
          <a:p>
            <a:pPr>
              <a:buFontTx/>
              <a:buChar char="-"/>
            </a:pPr>
            <a:r>
              <a:rPr lang="pl-PL" sz="2400" u="sng" dirty="0"/>
              <a:t>Pani Marszałek Witek oraz Posłanek i Posłów Sejmu RP </a:t>
            </a:r>
            <a:r>
              <a:rPr lang="pl-PL" sz="2400" dirty="0"/>
              <a:t>z prośbą o korektę decyzji Sejmu RP z dnia 17.12.2021r. i co najmniej przywrócenie dotychczasowego finansowania wysokości subwencji oświatowej ogólnej dla jednostek samorządu terytorialnego przeznaczonych na naukę języków mniejszości narodowych i etnicznych.</a:t>
            </a:r>
          </a:p>
          <a:p>
            <a:pPr>
              <a:buFontTx/>
              <a:buChar char="-"/>
            </a:pPr>
            <a:r>
              <a:rPr lang="pl-PL" sz="2400" u="sng" dirty="0"/>
              <a:t>Pana Premiera Morawieckiego z </a:t>
            </a:r>
            <a:r>
              <a:rPr lang="pl-PL" sz="2400" dirty="0"/>
              <a:t>prośbą o negatywne zaopiniowanie planu obniżenia środków finansowych w części oświatowej subwencji ogólnej dla jednostek samorządu terytorialnego przeznaczonych na naukę języków mniejszości narodowych i etnicznych. </a:t>
            </a:r>
          </a:p>
          <a:p>
            <a:pPr>
              <a:buFontTx/>
              <a:buChar char="-"/>
            </a:pPr>
            <a:r>
              <a:rPr lang="pl-PL" sz="2400" u="sng" dirty="0"/>
              <a:t>Dziekanów Wydziałów Filologicznych i Humanistycznych oraz pracowników wydziałów germanistycznych </a:t>
            </a:r>
            <a:r>
              <a:rPr lang="pl-PL" sz="2400" dirty="0"/>
              <a:t>z prośbą o rozważenie podjęcia interwencji w Ministerstwie Edukacji i Nauki, czy też opublikowania oficjalnego stanowiska w tej sprawie. </a:t>
            </a:r>
            <a:endParaRPr lang="pl-PL" sz="2400" u="sng" dirty="0"/>
          </a:p>
          <a:p>
            <a:pPr marL="0" indent="0">
              <a:buNone/>
            </a:pPr>
            <a:r>
              <a:rPr lang="pl-PL" dirty="0"/>
              <a:t> </a:t>
            </a:r>
          </a:p>
          <a:p>
            <a:pPr>
              <a:buFontTx/>
              <a:buChar char="-"/>
            </a:pPr>
            <a:endParaRPr lang="pl-PL" sz="2400" u="sng" dirty="0"/>
          </a:p>
          <a:p>
            <a:endParaRPr lang="pl-PL" sz="13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398A41E-422B-4C54-ABF1-EA9EE58C609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55" y="108815"/>
            <a:ext cx="727911" cy="33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65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01FCC7-6ADE-4872-BB0C-748ABEAE9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39" y="365126"/>
            <a:ext cx="11017188" cy="691318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rgbClr val="00B050"/>
                </a:solidFill>
              </a:rPr>
              <a:t>Wydarzenia i inicjatywy podejmowane w związku z decyzją Sejmu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85AC5F-E45C-4332-AECB-2A9FBE401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9406"/>
            <a:ext cx="10515600" cy="5508594"/>
          </a:xfrm>
        </p:spPr>
        <p:txBody>
          <a:bodyPr>
            <a:normAutofit/>
          </a:bodyPr>
          <a:lstStyle/>
          <a:p>
            <a:pPr algn="just"/>
            <a:r>
              <a:rPr lang="pl-PL" sz="2400" dirty="0"/>
              <a:t>W dniu </a:t>
            </a:r>
            <a:r>
              <a:rPr lang="pl-PL" sz="2400" b="1" dirty="0"/>
              <a:t>11 stycznia 2022 </a:t>
            </a:r>
            <a:r>
              <a:rPr lang="pl-PL" sz="2400" dirty="0"/>
              <a:t>przedstawiciele Śląskiego Stowarzyszenia Samorządowego spotkali się z opolskim kuratorem oświaty Michałem </a:t>
            </a:r>
            <a:r>
              <a:rPr lang="pl-PL" sz="2400" dirty="0" err="1"/>
              <a:t>Siekiem</a:t>
            </a:r>
            <a:r>
              <a:rPr lang="pl-PL" sz="2400" dirty="0"/>
              <a:t>. Podczas spotkania pytali przede wszystkim o to jak samorządy mają realizować zapisy ustawy o mniejszościach narodowych i etnicznych ze zmniejszonym budżetem?    </a:t>
            </a:r>
          </a:p>
          <a:p>
            <a:pPr marL="0" indent="0">
              <a:buNone/>
            </a:pPr>
            <a:r>
              <a:rPr lang="pl-PL" sz="1600" dirty="0">
                <a:hlinkClick r:id="rId2"/>
              </a:rPr>
              <a:t>https://vdg.pl/pl/portal/aktualnosci/polityka/item/5808-opolskie-samorzady-zaniepokojone</a:t>
            </a:r>
            <a:endParaRPr lang="pl-PL" sz="1600" dirty="0"/>
          </a:p>
          <a:p>
            <a:pPr marL="0" indent="0">
              <a:buNone/>
            </a:pPr>
            <a:endParaRPr lang="pl-PL" sz="2400" u="sng" dirty="0"/>
          </a:p>
          <a:p>
            <a:endParaRPr lang="pl-PL" sz="13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398A41E-422B-4C54-ABF1-EA9EE58C609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55" y="108815"/>
            <a:ext cx="727911" cy="33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83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01FCC7-6ADE-4872-BB0C-748ABEAE9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39" y="365126"/>
            <a:ext cx="11017188" cy="691318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rgbClr val="00B050"/>
                </a:solidFill>
              </a:rPr>
              <a:t>Wydarzenia i inicjatywy podejmowane w związku z decyzją Sejmu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85AC5F-E45C-4332-AECB-2A9FBE401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9406"/>
            <a:ext cx="10515600" cy="55085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/>
              <a:t>W dniu </a:t>
            </a:r>
            <a:r>
              <a:rPr lang="pl-PL" sz="2400" b="1" dirty="0"/>
              <a:t>13 stycznia 2022</a:t>
            </a:r>
            <a:r>
              <a:rPr lang="pl-PL" sz="2400" dirty="0"/>
              <a:t> </a:t>
            </a:r>
          </a:p>
          <a:p>
            <a:pPr marL="0" indent="0" algn="just">
              <a:buNone/>
            </a:pPr>
            <a:r>
              <a:rPr lang="pl-PL" sz="2400" dirty="0">
                <a:hlinkClick r:id="rId2"/>
              </a:rPr>
              <a:t>Olsztyńskie Stowarzyszenie Mniejszości Niemieckiej</a:t>
            </a:r>
            <a:r>
              <a:rPr lang="pl-PL" sz="2400" dirty="0"/>
              <a:t> zorganizowało konferencję prasową pn. „Nasz język, nasza tożsamość”, aby wyrazić sprzeciw wobec krzywdzącej środowisko mniejszości narodowych i etnicznych decyzji podjętej przez posłów na posiedzeniu sejmu w dniu 17 grudnia 2021, w sprawie przegłosowania i przyjęcia ustawy budżetowej, która zawiera poprawkę poselską zmniejszającą finansowanie nauki języka mniejszości narodowych i etnicznych w szkołach o prawie 40 milionów złotych. </a:t>
            </a:r>
          </a:p>
          <a:p>
            <a:pPr marL="0" indent="0">
              <a:buNone/>
            </a:pPr>
            <a:endParaRPr lang="pl-PL" sz="2400" u="sng" dirty="0"/>
          </a:p>
          <a:p>
            <a:r>
              <a:rPr lang="pl-PL" sz="2400" dirty="0"/>
              <a:t>Związek Stowarzyszeń Niemieckich Warmii i Mazur natomiast opublikował stanowisko w sprawie zmniejszenia subwencji na nauczanie języka niemieckiego jako języka mniejszości w szkołach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1600" dirty="0">
                <a:hlinkClick r:id="rId3"/>
              </a:rPr>
              <a:t>https://vdg.pl/pl/portal/aktualnosci/polityka/item/5814-nasz-jezyk-nasza-tozsamosc</a:t>
            </a:r>
            <a:endParaRPr lang="pl-PL" sz="1600" dirty="0"/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398A41E-422B-4C54-ABF1-EA9EE58C609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55" y="108815"/>
            <a:ext cx="727911" cy="33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172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01FCC7-6ADE-4872-BB0C-748ABEAE9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39" y="365126"/>
            <a:ext cx="11017188" cy="691318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rgbClr val="00B050"/>
                </a:solidFill>
              </a:rPr>
              <a:t>Wydarzenia i inicjatywy podejmowane w związku z decyzją Sejmu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85AC5F-E45C-4332-AECB-2A9FBE401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9406"/>
            <a:ext cx="10515600" cy="5508594"/>
          </a:xfrm>
        </p:spPr>
        <p:txBody>
          <a:bodyPr>
            <a:normAutofit fontScale="55000" lnSpcReduction="20000"/>
          </a:bodyPr>
          <a:lstStyle/>
          <a:p>
            <a:r>
              <a:rPr lang="pl-PL" sz="3800" dirty="0"/>
              <a:t>W dniu </a:t>
            </a:r>
            <a:r>
              <a:rPr lang="pl-PL" sz="3800" b="1" dirty="0"/>
              <a:t>13 stycznia 2022 </a:t>
            </a:r>
            <a:r>
              <a:rPr lang="pl-PL" sz="3800" dirty="0"/>
              <a:t>Związek Niemieckich Stowarzyszeń Społeczno-Kulturalnych w Polsce wystosował pismo do:</a:t>
            </a:r>
          </a:p>
          <a:p>
            <a:pPr>
              <a:buFontTx/>
              <a:buChar char="-"/>
            </a:pPr>
            <a:r>
              <a:rPr lang="pl-PL" sz="3800" u="sng" dirty="0"/>
              <a:t>Pana Ministra Przemysława </a:t>
            </a:r>
            <a:r>
              <a:rPr lang="pl-PL" sz="3800" u="sng" dirty="0" err="1"/>
              <a:t>Czarnka</a:t>
            </a:r>
            <a:r>
              <a:rPr lang="pl-PL" sz="3800" u="sng" dirty="0"/>
              <a:t> </a:t>
            </a:r>
            <a:r>
              <a:rPr lang="pl-PL" sz="3800" dirty="0"/>
              <a:t>z prośbą o wycofanie poparcia dla obniżenia subwencji oświatowej na naukę języków mniejszości narodowych i etnicznych.</a:t>
            </a:r>
          </a:p>
          <a:p>
            <a:pPr marL="0" indent="0">
              <a:buNone/>
            </a:pPr>
            <a:endParaRPr lang="pl-PL" sz="3800" dirty="0"/>
          </a:p>
          <a:p>
            <a:pPr marL="0" indent="0">
              <a:buNone/>
            </a:pPr>
            <a:r>
              <a:rPr lang="pl-PL" sz="3800" dirty="0"/>
              <a:t>Odpowiedź z Ministerstwa przyszła 21 stycznia 2022 roku: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900" i="1" dirty="0"/>
              <a:t>Szanowny Panie Przewodniczący,</a:t>
            </a:r>
          </a:p>
          <a:p>
            <a:pPr marL="0" indent="0">
              <a:buNone/>
            </a:pPr>
            <a:r>
              <a:rPr lang="pl-PL" sz="2900" dirty="0"/>
              <a:t>uprzejmie informuję, że przywołana przez Pana Przewodniczącego poprawka budżetu na 2022 rok wynika z aktywności poselskiej i została zgłoszona w trakcie debaty sejmowej. </a:t>
            </a:r>
          </a:p>
          <a:p>
            <a:pPr marL="0" indent="0">
              <a:buNone/>
            </a:pPr>
            <a:r>
              <a:rPr lang="pl-PL" sz="2900" dirty="0"/>
              <a:t>Poprawka budżetowa dotycząca zmniejszenia subwencji oświatowej na rok 2022 była poprawką poselską i dotyczyła ograniczenia środków na nauczanie języka niemieckiego jako języka mniejszości narodowej. Oszczędności będące skutkiem zmniejszenia kwoty subwencji oświatowej (o 39,8 mln zł) przeznaczono na utworzenie w ustawie budżetowej na rok 2022 nowej rezerwy celowej poz. 75 - </a:t>
            </a:r>
            <a:r>
              <a:rPr lang="pl-PL" sz="2900" i="1" dirty="0"/>
              <a:t>Środki na nauczanie języka polskiego w Niemczech </a:t>
            </a:r>
            <a:r>
              <a:rPr lang="pl-PL" sz="2900" dirty="0"/>
              <a:t>w wysokości 39,8 mln zł. </a:t>
            </a:r>
          </a:p>
          <a:p>
            <a:pPr marL="0" indent="0">
              <a:buNone/>
            </a:pPr>
            <a:r>
              <a:rPr lang="pl-PL" sz="2900" dirty="0"/>
              <a:t>W przypadku utrzymania ww. zmian w toku dalszych prac parlamentarnych nad ustawą budżetową na rok 2022 zostaną rozważone przez Ministerstwo Edukacji i Nauki możliwości zmiany przepisów prawa oświatowego dotyczące organizacji i finansowania nauczania języka niemieckiego jako języka mniejszości narodowej.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dirty="0"/>
              <a:t> </a:t>
            </a:r>
          </a:p>
          <a:p>
            <a:pPr>
              <a:buFontTx/>
              <a:buChar char="-"/>
            </a:pPr>
            <a:endParaRPr lang="pl-PL" sz="2400" u="sng" dirty="0"/>
          </a:p>
          <a:p>
            <a:endParaRPr lang="pl-PL" sz="13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6190D28-D7B0-4F6F-8458-E884B30D6AE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55" y="108815"/>
            <a:ext cx="727911" cy="33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6774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3040</Words>
  <Application>Microsoft Office PowerPoint</Application>
  <PresentationFormat>Panoramiczny</PresentationFormat>
  <Paragraphs>170</Paragraphs>
  <Slides>26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Motyw pakietu Office</vt:lpstr>
      <vt:lpstr>Prezentacja programu PowerPoint</vt:lpstr>
      <vt:lpstr>Wydarzenia i inicjatywy podejmowane w związku z decyzją Sejmu</vt:lpstr>
      <vt:lpstr>Wydarzenia i inicjatywy podejmowane w związku z decyzją Sejmu</vt:lpstr>
      <vt:lpstr>Wydarzenia i inicjatywy podejmowane w związku z decyzją Sejmu</vt:lpstr>
      <vt:lpstr>Wydarzenia i inicjatywy podejmowane w związku z decyzją Sejmu</vt:lpstr>
      <vt:lpstr>Wydarzenia i inicjatywy podejmowane w związku z decyzją Sejmu</vt:lpstr>
      <vt:lpstr>Wydarzenia i inicjatywy podejmowane w związku z decyzją Sejmu</vt:lpstr>
      <vt:lpstr>Wydarzenia i inicjatywy podejmowane w związku z decyzją Sejmu</vt:lpstr>
      <vt:lpstr>Wydarzenia i inicjatywy podejmowane w związku z decyzją Sejmu</vt:lpstr>
      <vt:lpstr>Wydarzenia i inicjatywy podejmowane w związku z decyzją Sejmu</vt:lpstr>
      <vt:lpstr>Wydarzenia i inicjatywy podejmowane w związku z decyzją Sejmu</vt:lpstr>
      <vt:lpstr>Wydarzenia i inicjatywy podejmowane w związku z decyzją Sejmu</vt:lpstr>
      <vt:lpstr>Wydarzenia i inicjatywy podejmowane w związku z decyzją Sejmu</vt:lpstr>
      <vt:lpstr>Wydarzenia i inicjatywy podejmowane w związku z decyzją Sejmu</vt:lpstr>
      <vt:lpstr>Wydarzenia i inicjatywy podejmowane w związku z decyzją Sejmu</vt:lpstr>
      <vt:lpstr>Wydarzenia i inicjatywy podejmowane w związku z decyzją Sejmu</vt:lpstr>
      <vt:lpstr>Wydarzenia i inicjatywy podejmowane w związku z decyzją Sejmu</vt:lpstr>
      <vt:lpstr>Wydarzenia i inicjatywy podejmowane w związku z decyzją Sejmu</vt:lpstr>
      <vt:lpstr>Wydarzenia i inicjatywy podejmowane w związku z decyzją Sejmu</vt:lpstr>
      <vt:lpstr>Wydarzenia i inicjatywy podejmowane w związku z decyzją Sejmu</vt:lpstr>
      <vt:lpstr>Wydarzenia i inicjatywy podejmowane w związku z decyzją Sejmu</vt:lpstr>
      <vt:lpstr>Wydarzenia i inicjatywy podejmowane w związku z decyzją Sejmu</vt:lpstr>
      <vt:lpstr>Wydarzenia i inicjatywy podejmowane w związku z decyzją Sejmu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Online-Treffen der Organisationen der Deutschen Minderheit am 10.02.2022 z.Th. Reduzierung der Unterrichtsstunden für Deutsch als Minderheitensprache    Spotkanie online organizacji mniejszości niemieckiej w dniu 10.02.2022 nt. zmniejszenia liczby godzin nauczania języka mniejszości</dc:title>
  <dc:creator>Edyta Opyd</dc:creator>
  <cp:lastModifiedBy>Edyta Opyd</cp:lastModifiedBy>
  <cp:revision>70</cp:revision>
  <dcterms:created xsi:type="dcterms:W3CDTF">2022-02-09T10:29:58Z</dcterms:created>
  <dcterms:modified xsi:type="dcterms:W3CDTF">2022-02-16T10:53:32Z</dcterms:modified>
</cp:coreProperties>
</file>